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4" r:id="rId5"/>
    <p:sldMasterId id="2147483725" r:id="rId6"/>
    <p:sldMasterId id="2147483818" r:id="rId7"/>
  </p:sldMasterIdLst>
  <p:notesMasterIdLst>
    <p:notesMasterId r:id="rId42"/>
  </p:notesMasterIdLst>
  <p:handoutMasterIdLst>
    <p:handoutMasterId r:id="rId43"/>
  </p:handoutMasterIdLst>
  <p:sldIdLst>
    <p:sldId id="384" r:id="rId8"/>
    <p:sldId id="259" r:id="rId9"/>
    <p:sldId id="2147377477" r:id="rId10"/>
    <p:sldId id="2929" r:id="rId11"/>
    <p:sldId id="2147478801" r:id="rId12"/>
    <p:sldId id="2147478817" r:id="rId13"/>
    <p:sldId id="2147478818" r:id="rId14"/>
    <p:sldId id="2147478812" r:id="rId15"/>
    <p:sldId id="2147478810" r:id="rId16"/>
    <p:sldId id="2147478786" r:id="rId17"/>
    <p:sldId id="1521" r:id="rId18"/>
    <p:sldId id="2147478780" r:id="rId19"/>
    <p:sldId id="2147478785" r:id="rId20"/>
    <p:sldId id="2147377489" r:id="rId21"/>
    <p:sldId id="2147478815" r:id="rId22"/>
    <p:sldId id="2147377472" r:id="rId23"/>
    <p:sldId id="579" r:id="rId24"/>
    <p:sldId id="580" r:id="rId25"/>
    <p:sldId id="256" r:id="rId26"/>
    <p:sldId id="292" r:id="rId27"/>
    <p:sldId id="293" r:id="rId28"/>
    <p:sldId id="294" r:id="rId29"/>
    <p:sldId id="295" r:id="rId30"/>
    <p:sldId id="296" r:id="rId31"/>
    <p:sldId id="317" r:id="rId32"/>
    <p:sldId id="319" r:id="rId33"/>
    <p:sldId id="314" r:id="rId34"/>
    <p:sldId id="2147478813" r:id="rId35"/>
    <p:sldId id="2147478823" r:id="rId36"/>
    <p:sldId id="2147478819" r:id="rId37"/>
    <p:sldId id="2147478820" r:id="rId38"/>
    <p:sldId id="2147478821" r:id="rId39"/>
    <p:sldId id="2147478824" r:id="rId40"/>
    <p:sldId id="2147478814" r:id="rId4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A0A0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105" autoAdjust="0"/>
  </p:normalViewPr>
  <p:slideViewPr>
    <p:cSldViewPr snapToGrid="0">
      <p:cViewPr varScale="1">
        <p:scale>
          <a:sx n="109" d="100"/>
          <a:sy n="109" d="100"/>
        </p:scale>
        <p:origin x="126" y="84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heme" Target="theme/theme1.xml"/><Relationship Id="rId20" Type="http://schemas.openxmlformats.org/officeDocument/2006/relationships/slide" Target="slides/slide13.xml"/><Relationship Id="rId41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Lüthi" userId="ed7e69b660209df8" providerId="LiveId" clId="{EDDC0631-13FD-496B-BA20-37935928E217}"/>
    <pc:docChg chg="delSld">
      <pc:chgData name="Peter Lüthi" userId="ed7e69b660209df8" providerId="LiveId" clId="{EDDC0631-13FD-496B-BA20-37935928E217}" dt="2026-10-14T09:56:04.211" v="5" actId="47"/>
      <pc:docMkLst>
        <pc:docMk/>
      </pc:docMkLst>
      <pc:sldChg chg="del">
        <pc:chgData name="Peter Lüthi" userId="ed7e69b660209df8" providerId="LiveId" clId="{EDDC0631-13FD-496B-BA20-37935928E217}" dt="2026-10-14T09:55:22.681" v="1" actId="47"/>
        <pc:sldMkLst>
          <pc:docMk/>
          <pc:sldMk cId="3738367991" sldId="466"/>
        </pc:sldMkLst>
      </pc:sldChg>
      <pc:sldChg chg="del">
        <pc:chgData name="Peter Lüthi" userId="ed7e69b660209df8" providerId="LiveId" clId="{EDDC0631-13FD-496B-BA20-37935928E217}" dt="2026-10-14T09:55:28.332" v="2" actId="47"/>
        <pc:sldMkLst>
          <pc:docMk/>
          <pc:sldMk cId="1319195667" sldId="1517"/>
        </pc:sldMkLst>
      </pc:sldChg>
      <pc:sldChg chg="del">
        <pc:chgData name="Peter Lüthi" userId="ed7e69b660209df8" providerId="LiveId" clId="{EDDC0631-13FD-496B-BA20-37935928E217}" dt="2026-10-14T09:55:28.899" v="3" actId="47"/>
        <pc:sldMkLst>
          <pc:docMk/>
          <pc:sldMk cId="3736641607" sldId="1519"/>
        </pc:sldMkLst>
      </pc:sldChg>
      <pc:sldChg chg="del">
        <pc:chgData name="Peter Lüthi" userId="ed7e69b660209df8" providerId="LiveId" clId="{EDDC0631-13FD-496B-BA20-37935928E217}" dt="2026-10-14T09:56:04.211" v="5" actId="47"/>
        <pc:sldMkLst>
          <pc:docMk/>
          <pc:sldMk cId="3714605154" sldId="2147377488"/>
        </pc:sldMkLst>
      </pc:sldChg>
      <pc:sldChg chg="del">
        <pc:chgData name="Peter Lüthi" userId="ed7e69b660209df8" providerId="LiveId" clId="{EDDC0631-13FD-496B-BA20-37935928E217}" dt="2026-10-14T09:55:31.059" v="4" actId="47"/>
        <pc:sldMkLst>
          <pc:docMk/>
          <pc:sldMk cId="2081796259" sldId="2147478816"/>
        </pc:sldMkLst>
      </pc:sldChg>
      <pc:sldChg chg="del">
        <pc:chgData name="Peter Lüthi" userId="ed7e69b660209df8" providerId="LiveId" clId="{EDDC0631-13FD-496B-BA20-37935928E217}" dt="2026-10-14T09:55:22.059" v="0" actId="47"/>
        <pc:sldMkLst>
          <pc:docMk/>
          <pc:sldMk cId="411937411" sldId="2147478822"/>
        </pc:sldMkLst>
      </pc:sldChg>
      <pc:sldMasterChg chg="delSldLayout">
        <pc:chgData name="Peter Lüthi" userId="ed7e69b660209df8" providerId="LiveId" clId="{EDDC0631-13FD-496B-BA20-37935928E217}" dt="2026-10-14T09:55:28.332" v="2" actId="47"/>
        <pc:sldMasterMkLst>
          <pc:docMk/>
          <pc:sldMasterMk cId="2250984463" sldId="2147483648"/>
        </pc:sldMasterMkLst>
        <pc:sldLayoutChg chg="del">
          <pc:chgData name="Peter Lüthi" userId="ed7e69b660209df8" providerId="LiveId" clId="{EDDC0631-13FD-496B-BA20-37935928E217}" dt="2026-10-14T09:55:28.332" v="2" actId="47"/>
          <pc:sldLayoutMkLst>
            <pc:docMk/>
            <pc:sldMasterMk cId="2250984463" sldId="2147483648"/>
            <pc:sldLayoutMk cId="4118960640" sldId="214748381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AB1DF7A1-E20C-4277-A4EB-2BB7B6D242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601BDF2-EAC7-42AC-B408-75756579DA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B7DCB-C4E3-46BD-B31B-FB85C558AFC5}" type="datetimeFigureOut">
              <a:rPr lang="de-CH" smtClean="0"/>
              <a:t>14.10.2026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E853DFF-0B38-4044-B3B0-B56E05B7BD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58D660-8410-4631-8C3B-938EBA5EBF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2505C-A47E-4390-AA61-2990A3AF7B6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094658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25520-4244-43C2-A77C-1CB9938ED421}" type="datetimeFigureOut">
              <a:rPr lang="de-CH" smtClean="0"/>
              <a:t>14.10.2026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AA4D9-D8D0-497C-9F57-E80E02D8B1B1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86530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AA4D9-D8D0-497C-9F57-E80E02D8B1B1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97247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AA4D9-D8D0-497C-9F57-E80E02D8B1B1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11058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2EDCED-3A86-45DF-8C8A-3AE333842E60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4884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AA4D9-D8D0-497C-9F57-E80E02D8B1B1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02625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6AA35-9294-AA19-0155-F37604783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CFFAA45-AEFD-3014-C3CC-FB04C1AAAA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BE6EF18-0E15-3881-EDDF-277F4A3034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7DA91E-1B3B-A0E5-95D3-624E8E720F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AA4D9-D8D0-497C-9F57-E80E02D8B1B1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53977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High five als KI-Tutor: </a:t>
            </a:r>
            <a:r>
              <a:rPr lang="de-CH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 </a:t>
            </a:r>
            <a:r>
              <a:rPr lang="de-CH" dirty="0"/>
              <a:t>auf Künstlicher Intelligenz basierendes, digitales Lernsystem, das als persönliche Lernbegleitung fungiert, statt nur fertige Lösungen vorwegzunehmen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AA4D9-D8D0-497C-9F57-E80E02D8B1B1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63626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AA4D9-D8D0-497C-9F57-E80E02D8B1B1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65145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FA147-BA77-B0BE-FC82-3AA4B37DB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F7305A8-129F-B427-4B3D-6317C2B22A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D6089BD-C29D-DCDE-B2CE-B6FAACF35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003701C-7164-CCE8-A366-E77DA90825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2EDCED-3A86-45DF-8C8A-3AE333842E60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9452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4AA4D9-D8D0-497C-9F57-E80E02D8B1B1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2957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>
              <a:ea typeface="Calibri"/>
              <a:cs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9A5BA8-D908-1947-BA03-DC917A6527FA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646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395F9-8634-4E0A-74D4-B01ED9A28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C8566ED-A20F-1E15-D8E0-B69E0F50BA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958D505-A53F-2D6E-8A5A-25861A1F6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AEK Bank 1826 als 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regionale Finanzpartnerin</a:t>
            </a:r>
            <a:endParaRPr lang="de-CH" dirty="0"/>
          </a:p>
          <a:p>
            <a:r>
              <a:rPr lang="de-CH" dirty="0"/>
              <a:t>EDB-Lehrbetrieb seit 2024 (2. Jahrgang)</a:t>
            </a:r>
          </a:p>
          <a:p>
            <a:r>
              <a:rPr lang="de-CH" dirty="0"/>
              <a:t>Basislehrjahr im Berufsbildungscenter </a:t>
            </a:r>
            <a:r>
              <a:rPr lang="de-CH" dirty="0" err="1"/>
              <a:t>bbc</a:t>
            </a:r>
            <a:r>
              <a:rPr lang="de-CH" dirty="0"/>
              <a:t> als Vorbereitung </a:t>
            </a:r>
            <a:r>
              <a:rPr lang="de-CH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für den Praxiseinsatz im Lehrbetrieb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4352C0B-E9D7-B714-9388-CDCB805D58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2EDCED-3A86-45DF-8C8A-3AE333842E60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0313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AA4D9-D8D0-497C-9F57-E80E02D8B1B1}" type="slidenum">
              <a:rPr lang="de-CH" smtClean="0"/>
              <a:t>33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789556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FE4B0-8BE6-649F-CE8E-A608DD046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49CBC1D-CC1E-31E4-5764-01391650B3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0F03FF3-AB00-1E35-AE48-A19E8A20A7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3A688B-A886-C532-128F-BA03FFF95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2EDCED-3A86-45DF-8C8A-3AE333842E60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357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Berufsfachsch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0" b="33061"/>
          <a:stretch/>
        </p:blipFill>
        <p:spPr>
          <a:xfrm>
            <a:off x="0" y="0"/>
            <a:ext cx="12192000" cy="406667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10A2E9-4D99-4CB6-BA0D-487B90F5EE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4287328"/>
            <a:ext cx="10515600" cy="750496"/>
          </a:xfrm>
          <a:prstGeom prst="rect">
            <a:avLst/>
          </a:prstGeom>
        </p:spPr>
        <p:txBody>
          <a:bodyPr anchor="b"/>
          <a:lstStyle>
            <a:lvl1pPr algn="ctr">
              <a:defRPr sz="4000" b="0" cap="all" baseline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 err="1"/>
              <a:t>TiteL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EAC463-EC4B-45AF-81AD-DA4A6E14A6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5037824"/>
            <a:ext cx="10515599" cy="9575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</a:t>
            </a:r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325896"/>
            <a:ext cx="1948637" cy="464344"/>
          </a:xfrm>
          <a:prstGeom prst="rect">
            <a:avLst/>
          </a:prstGeom>
        </p:spPr>
      </p:pic>
      <p:sp>
        <p:nvSpPr>
          <p:cNvPr id="6" name="Rechtwinkliges Dreieck 5"/>
          <p:cNvSpPr/>
          <p:nvPr userDrawn="1"/>
        </p:nvSpPr>
        <p:spPr>
          <a:xfrm rot="16200000">
            <a:off x="11756523" y="3631197"/>
            <a:ext cx="425116" cy="433138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28783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mit Bild Weiterbil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7" b="40176"/>
          <a:stretch/>
        </p:blipFill>
        <p:spPr>
          <a:xfrm>
            <a:off x="-1815" y="0"/>
            <a:ext cx="12193815" cy="407469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10A2E9-4D99-4CB6-BA0D-487B90F5EE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4287328"/>
            <a:ext cx="10515600" cy="750496"/>
          </a:xfrm>
          <a:prstGeom prst="rect">
            <a:avLst/>
          </a:prstGeom>
        </p:spPr>
        <p:txBody>
          <a:bodyPr anchor="b"/>
          <a:lstStyle>
            <a:lvl1pPr algn="ctr">
              <a:defRPr sz="4000" b="0" cap="all" baseline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EAC463-EC4B-45AF-81AD-DA4A6E14A6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5037824"/>
            <a:ext cx="10515599" cy="9575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</a:t>
            </a:r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325896"/>
            <a:ext cx="1948637" cy="464344"/>
          </a:xfrm>
          <a:prstGeom prst="rect">
            <a:avLst/>
          </a:prstGeom>
        </p:spPr>
      </p:pic>
      <p:sp>
        <p:nvSpPr>
          <p:cNvPr id="8" name="Rechtwinkliges Dreieck 7"/>
          <p:cNvSpPr/>
          <p:nvPr userDrawn="1"/>
        </p:nvSpPr>
        <p:spPr>
          <a:xfrm rot="16200000">
            <a:off x="11755253" y="3643897"/>
            <a:ext cx="425116" cy="433138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16139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mit Bild W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69" b="21410"/>
          <a:stretch/>
        </p:blipFill>
        <p:spPr>
          <a:xfrm>
            <a:off x="0" y="0"/>
            <a:ext cx="12194547" cy="407469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10A2E9-4D99-4CB6-BA0D-487B90F5EE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4287328"/>
            <a:ext cx="10515600" cy="750496"/>
          </a:xfrm>
          <a:prstGeom prst="rect">
            <a:avLst/>
          </a:prstGeom>
        </p:spPr>
        <p:txBody>
          <a:bodyPr anchor="b"/>
          <a:lstStyle>
            <a:lvl1pPr algn="ctr">
              <a:defRPr sz="4000" b="0" cap="all" baseline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EAC463-EC4B-45AF-81AD-DA4A6E14A6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5037824"/>
            <a:ext cx="10515599" cy="9575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</a:t>
            </a:r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325896"/>
            <a:ext cx="1948637" cy="464344"/>
          </a:xfrm>
          <a:prstGeom prst="rect">
            <a:avLst/>
          </a:prstGeom>
        </p:spPr>
      </p:pic>
      <p:sp>
        <p:nvSpPr>
          <p:cNvPr id="8" name="Rechtwinkliges Dreieck 7"/>
          <p:cNvSpPr/>
          <p:nvPr userDrawn="1"/>
        </p:nvSpPr>
        <p:spPr>
          <a:xfrm rot="16200000">
            <a:off x="11756523" y="3650247"/>
            <a:ext cx="425116" cy="433138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9831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 mit Bild W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81" b="18887"/>
          <a:stretch/>
        </p:blipFill>
        <p:spPr>
          <a:xfrm>
            <a:off x="1" y="0"/>
            <a:ext cx="12191999" cy="407469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10A2E9-4D99-4CB6-BA0D-487B90F5EE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4287328"/>
            <a:ext cx="10515600" cy="750496"/>
          </a:xfrm>
          <a:prstGeom prst="rect">
            <a:avLst/>
          </a:prstGeom>
        </p:spPr>
        <p:txBody>
          <a:bodyPr anchor="b"/>
          <a:lstStyle>
            <a:lvl1pPr algn="ctr">
              <a:defRPr sz="4000" b="0" cap="all" baseline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EAC463-EC4B-45AF-81AD-DA4A6E14A6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5037824"/>
            <a:ext cx="10515599" cy="9575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</a:t>
            </a:r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325896"/>
            <a:ext cx="1948637" cy="464344"/>
          </a:xfrm>
          <a:prstGeom prst="rect">
            <a:avLst/>
          </a:prstGeom>
        </p:spPr>
      </p:pic>
      <p:sp>
        <p:nvSpPr>
          <p:cNvPr id="8" name="Rechtwinkliges Dreieck 7"/>
          <p:cNvSpPr/>
          <p:nvPr userDrawn="1"/>
        </p:nvSpPr>
        <p:spPr>
          <a:xfrm rot="16200000">
            <a:off x="11756523" y="3650247"/>
            <a:ext cx="425116" cy="433138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7510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D97033E-F5E4-4AA5-8B30-0AD60DA533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071668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10A2E9-4D99-4CB6-BA0D-487B90F5EE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4287328"/>
            <a:ext cx="10515600" cy="750496"/>
          </a:xfrm>
          <a:prstGeom prst="rect">
            <a:avLst/>
          </a:prstGeom>
        </p:spPr>
        <p:txBody>
          <a:bodyPr anchor="b"/>
          <a:lstStyle>
            <a:lvl1pPr algn="ctr">
              <a:defRPr sz="4000" b="0" cap="all" baseline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EAC463-EC4B-45AF-81AD-DA4A6E14A6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5037824"/>
            <a:ext cx="10515599" cy="9575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66180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0A2E9-4D99-4CB6-BA0D-487B90F5EE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210097"/>
            <a:ext cx="10515600" cy="2218903"/>
          </a:xfrm>
          <a:prstGeom prst="rect">
            <a:avLst/>
          </a:prstGeom>
        </p:spPr>
        <p:txBody>
          <a:bodyPr anchor="b"/>
          <a:lstStyle>
            <a:lvl1pPr algn="ctr">
              <a:defRPr sz="6000" b="0" cap="all" baseline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EAC463-EC4B-45AF-81AD-DA4A6E14A6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199" y="3476625"/>
            <a:ext cx="10515601" cy="20383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3192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88DA59-37DC-4727-A3CF-E09562272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52437"/>
            <a:ext cx="8141898" cy="1325563"/>
          </a:xfrm>
          <a:prstGeom prst="rect">
            <a:avLst/>
          </a:prstGeom>
        </p:spPr>
        <p:txBody>
          <a:bodyPr/>
          <a:lstStyle>
            <a:lvl1pPr>
              <a:defRPr sz="4000" b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CH"/>
              <a:t>Titel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821D4B-458F-4CC9-BA50-834BB45022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126601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EB9"/>
              </a:buClr>
              <a:buFont typeface="Wingdings" panose="05000000000000000000" pitchFamily="2" charset="2"/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2pPr>
            <a:lvl3pPr marL="1143000" indent="-228600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3pPr>
            <a:lvl4pPr marL="1600200" indent="-228600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4pPr>
            <a:lvl5pPr marL="2057400" indent="-228600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lang="de-DE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235220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88DA59-37DC-4727-A3CF-E09562272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52437"/>
            <a:ext cx="8141898" cy="1325563"/>
          </a:xfrm>
          <a:prstGeom prst="rect">
            <a:avLst/>
          </a:prstGeom>
        </p:spPr>
        <p:txBody>
          <a:bodyPr/>
          <a:lstStyle>
            <a:lvl1pPr>
              <a:defRPr sz="4000" b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821D4B-458F-4CC9-BA50-834BB45022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5029200" cy="4126601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EB9"/>
              </a:buClr>
              <a:buFont typeface="Wingdings" panose="05000000000000000000" pitchFamily="2" charset="2"/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2pPr>
            <a:lvl3pPr marL="1143000" indent="-228600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3pPr>
            <a:lvl4pPr marL="1600200" indent="-228600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4pPr>
            <a:lvl5pPr marL="2057400" indent="-228600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8AD13C6F-08F5-430B-BCDD-2E092292E2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24600" y="1825625"/>
            <a:ext cx="5029200" cy="4125913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16661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ufzähl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88DA59-37DC-4727-A3CF-E09562272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52437"/>
            <a:ext cx="8141898" cy="1325563"/>
          </a:xfrm>
          <a:prstGeom prst="rect">
            <a:avLst/>
          </a:prstGeom>
        </p:spPr>
        <p:txBody>
          <a:bodyPr/>
          <a:lstStyle>
            <a:lvl1pPr>
              <a:defRPr sz="4000" b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821D4B-458F-4CC9-BA50-834BB45022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126601"/>
          </a:xfrm>
          <a:prstGeom prst="rect">
            <a:avLst/>
          </a:prstGeom>
        </p:spPr>
        <p:txBody>
          <a:bodyPr/>
          <a:lstStyle>
            <a:lvl1pPr marL="228600" indent="-228600">
              <a:buClrTx/>
              <a:buFont typeface="Arial" panose="020B0604020202020204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ClrTx/>
              <a:buFont typeface="Arial" panose="020B0604020202020204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buClrTx/>
              <a:buFont typeface="Arial" panose="020B0604020202020204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>
              <a:buClrTx/>
              <a:buFont typeface="Arial" panose="020B0604020202020204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>
              <a:buClrTx/>
              <a:buFont typeface="Arial" panose="020B0604020202020204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lang="de-DE"/>
              <a:t>Aufzählung</a:t>
            </a:r>
          </a:p>
          <a:p>
            <a:pPr lvl="1"/>
            <a:r>
              <a:rPr lang="de-DE"/>
              <a:t>Aufzählung</a:t>
            </a:r>
          </a:p>
          <a:p>
            <a:pPr lvl="2"/>
            <a:r>
              <a:rPr lang="de-DE"/>
              <a:t>Aufzählung</a:t>
            </a:r>
          </a:p>
          <a:p>
            <a:pPr lvl="3"/>
            <a:r>
              <a:rPr lang="de-DE"/>
              <a:t>Aufzählung</a:t>
            </a:r>
          </a:p>
          <a:p>
            <a:pPr lvl="4"/>
            <a:r>
              <a:rPr lang="de-DE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298825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el 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5" descr="Ein Bild, das Himmel, draußen, blau, Tag enthält.&#10;&#10;Automatisch generierte Beschreibung">
            <a:extLst>
              <a:ext uri="{FF2B5EF4-FFF2-40B4-BE49-F238E27FC236}">
                <a16:creationId xmlns:a16="http://schemas.microsoft.com/office/drawing/2014/main" id="{4347F2AD-1A8B-113B-447C-545EE06F0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396" y="0"/>
            <a:ext cx="8229600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1AF65E82-47AC-3F0D-92BF-5FD9F5A842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4676" y="1660321"/>
            <a:ext cx="6641963" cy="1346197"/>
          </a:xfrm>
        </p:spPr>
        <p:txBody>
          <a:bodyPr lIns="0" tIns="0" rIns="0" bIns="0">
            <a:spAutoFit/>
          </a:bodyPr>
          <a:lstStyle>
            <a:lvl1pPr>
              <a:lnSpc>
                <a:spcPct val="80000"/>
              </a:lnSpc>
              <a:defRPr sz="5400" b="1">
                <a:solidFill>
                  <a:srgbClr val="FFFFFF"/>
                </a:solidFill>
                <a:latin typeface="Aptos"/>
                <a:cs typeface="Tenorite" pitchFamily="2"/>
              </a:defRPr>
            </a:lvl1pPr>
          </a:lstStyle>
          <a:p>
            <a:pPr lvl="0"/>
            <a:r>
              <a:rPr lang="de-DE"/>
              <a:t>Mastertitelformat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D6FA2EF7-ADE6-2A0C-413D-75D26D93E1B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214676" y="3365705"/>
            <a:ext cx="6641963" cy="338556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>
                <a:solidFill>
                  <a:srgbClr val="FFFFFF"/>
                </a:solidFill>
                <a:ea typeface="Verdana" pitchFamily="34"/>
                <a:cs typeface="Calibri"/>
              </a:defRPr>
            </a:lvl1pPr>
          </a:lstStyle>
          <a:p>
            <a:pPr lvl="0"/>
            <a:r>
              <a:rPr lang="de-DE"/>
              <a:t>Master-Untertitelformat bearbeiten</a:t>
            </a:r>
            <a:endParaRPr lang="de-CH"/>
          </a:p>
        </p:txBody>
      </p:sp>
      <p:pic>
        <p:nvPicPr>
          <p:cNvPr id="5" name="Grafik 9">
            <a:extLst>
              <a:ext uri="{FF2B5EF4-FFF2-40B4-BE49-F238E27FC236}">
                <a16:creationId xmlns:a16="http://schemas.microsoft.com/office/drawing/2014/main" id="{1C64B878-5563-ED1D-7E5E-FEC6BF1C6B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6" b="-1008"/>
          <a:stretch>
            <a:fillRect/>
          </a:stretch>
        </p:blipFill>
        <p:spPr>
          <a:xfrm>
            <a:off x="-988704" y="-27578"/>
            <a:ext cx="6305546" cy="54268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Rechteck 15">
            <a:extLst>
              <a:ext uri="{FF2B5EF4-FFF2-40B4-BE49-F238E27FC236}">
                <a16:creationId xmlns:a16="http://schemas.microsoft.com/office/drawing/2014/main" id="{A6C4D84B-7B6A-9E46-8599-4F79A9B22790}"/>
              </a:ext>
            </a:extLst>
          </p:cNvPr>
          <p:cNvSpPr/>
          <p:nvPr/>
        </p:nvSpPr>
        <p:spPr>
          <a:xfrm>
            <a:off x="-10744" y="4626095"/>
            <a:ext cx="4349636" cy="225948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291557"/>
              <a:gd name="f7" fmla="val 2246893"/>
              <a:gd name="f8" fmla="val 7495"/>
              <a:gd name="f9" fmla="val 734519"/>
              <a:gd name="f10" fmla="val 4044219"/>
              <a:gd name="f11" fmla="val 2231903"/>
              <a:gd name="f12" fmla="val 2498"/>
              <a:gd name="f13" fmla="val 1497929"/>
              <a:gd name="f14" fmla="val 4997"/>
              <a:gd name="f15" fmla="val 748964"/>
              <a:gd name="f16" fmla="+- 0 0 -90"/>
              <a:gd name="f17" fmla="*/ f3 1 4291557"/>
              <a:gd name="f18" fmla="*/ f4 1 2246893"/>
              <a:gd name="f19" fmla="val f5"/>
              <a:gd name="f20" fmla="val f6"/>
              <a:gd name="f21" fmla="val f7"/>
              <a:gd name="f22" fmla="*/ f16 f0 1"/>
              <a:gd name="f23" fmla="+- f21 0 f19"/>
              <a:gd name="f24" fmla="+- f20 0 f19"/>
              <a:gd name="f25" fmla="*/ f22 1 f2"/>
              <a:gd name="f26" fmla="*/ f24 1 4291557"/>
              <a:gd name="f27" fmla="*/ f23 1 2246893"/>
              <a:gd name="f28" fmla="*/ 7495 f24 1"/>
              <a:gd name="f29" fmla="*/ 0 f23 1"/>
              <a:gd name="f30" fmla="*/ 4291557 f24 1"/>
              <a:gd name="f31" fmla="*/ 734519 f23 1"/>
              <a:gd name="f32" fmla="*/ 4044219 f24 1"/>
              <a:gd name="f33" fmla="*/ 2231903 f23 1"/>
              <a:gd name="f34" fmla="*/ 0 f24 1"/>
              <a:gd name="f35" fmla="*/ 2246893 f23 1"/>
              <a:gd name="f36" fmla="+- f25 0 f1"/>
              <a:gd name="f37" fmla="*/ f28 1 4291557"/>
              <a:gd name="f38" fmla="*/ f29 1 2246893"/>
              <a:gd name="f39" fmla="*/ f30 1 4291557"/>
              <a:gd name="f40" fmla="*/ f31 1 2246893"/>
              <a:gd name="f41" fmla="*/ f32 1 4291557"/>
              <a:gd name="f42" fmla="*/ f33 1 2246893"/>
              <a:gd name="f43" fmla="*/ f34 1 4291557"/>
              <a:gd name="f44" fmla="*/ f35 1 2246893"/>
              <a:gd name="f45" fmla="*/ f19 1 f26"/>
              <a:gd name="f46" fmla="*/ f20 1 f26"/>
              <a:gd name="f47" fmla="*/ f19 1 f27"/>
              <a:gd name="f48" fmla="*/ f21 1 f27"/>
              <a:gd name="f49" fmla="*/ f37 1 f26"/>
              <a:gd name="f50" fmla="*/ f38 1 f27"/>
              <a:gd name="f51" fmla="*/ f39 1 f26"/>
              <a:gd name="f52" fmla="*/ f40 1 f27"/>
              <a:gd name="f53" fmla="*/ f41 1 f26"/>
              <a:gd name="f54" fmla="*/ f42 1 f27"/>
              <a:gd name="f55" fmla="*/ f43 1 f26"/>
              <a:gd name="f56" fmla="*/ f44 1 f27"/>
              <a:gd name="f57" fmla="*/ f45 f17 1"/>
              <a:gd name="f58" fmla="*/ f46 f17 1"/>
              <a:gd name="f59" fmla="*/ f48 f18 1"/>
              <a:gd name="f60" fmla="*/ f47 f18 1"/>
              <a:gd name="f61" fmla="*/ f49 f17 1"/>
              <a:gd name="f62" fmla="*/ f50 f18 1"/>
              <a:gd name="f63" fmla="*/ f51 f17 1"/>
              <a:gd name="f64" fmla="*/ f52 f18 1"/>
              <a:gd name="f65" fmla="*/ f53 f17 1"/>
              <a:gd name="f66" fmla="*/ f54 f18 1"/>
              <a:gd name="f67" fmla="*/ f55 f17 1"/>
              <a:gd name="f68" fmla="*/ f56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61" y="f62"/>
              </a:cxn>
              <a:cxn ang="f36">
                <a:pos x="f63" y="f64"/>
              </a:cxn>
              <a:cxn ang="f36">
                <a:pos x="f65" y="f66"/>
              </a:cxn>
              <a:cxn ang="f36">
                <a:pos x="f67" y="f68"/>
              </a:cxn>
              <a:cxn ang="f36">
                <a:pos x="f61" y="f62"/>
              </a:cxn>
            </a:cxnLst>
            <a:rect l="f57" t="f60" r="f58" b="f59"/>
            <a:pathLst>
              <a:path w="4291557" h="2246893">
                <a:moveTo>
                  <a:pt x="f8" y="f5"/>
                </a:moveTo>
                <a:lnTo>
                  <a:pt x="f6" y="f9"/>
                </a:lnTo>
                <a:lnTo>
                  <a:pt x="f10" y="f11"/>
                </a:lnTo>
                <a:lnTo>
                  <a:pt x="f5" y="f7"/>
                </a:lnTo>
                <a:cubicBezTo>
                  <a:pt x="f12" y="f13"/>
                  <a:pt x="f14" y="f15"/>
                  <a:pt x="f8" y="f5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7" name="Picture 2" descr="ICT-Berufsbildung BE (@ictbern) / Twitter">
            <a:extLst>
              <a:ext uri="{FF2B5EF4-FFF2-40B4-BE49-F238E27FC236}">
                <a16:creationId xmlns:a16="http://schemas.microsoft.com/office/drawing/2014/main" id="{0B13E229-491D-DCF2-D28E-9C23A8A08C0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50524" y="4542881"/>
            <a:ext cx="1872645" cy="187264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45940379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5755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914400" y="609600"/>
            <a:ext cx="10363200" cy="5486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charset="0"/>
                <a:ea typeface="ＭＳ Ｐゴシック" charset="-128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charset="0"/>
                <a:ea typeface="ＭＳ Ｐゴシック" charset="-128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F4EDC-87A9-436E-A341-68CD15AE1965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9495029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Berufsfachsch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0" b="33061"/>
          <a:stretch/>
        </p:blipFill>
        <p:spPr>
          <a:xfrm>
            <a:off x="0" y="0"/>
            <a:ext cx="12192000" cy="406667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10A2E9-4D99-4CB6-BA0D-487B90F5EE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4287330"/>
            <a:ext cx="10515600" cy="750496"/>
          </a:xfrm>
          <a:prstGeom prst="rect">
            <a:avLst/>
          </a:prstGeom>
        </p:spPr>
        <p:txBody>
          <a:bodyPr anchor="b"/>
          <a:lstStyle>
            <a:lvl1pPr algn="ctr">
              <a:defRPr sz="4000" b="0" cap="all" baseline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 err="1"/>
              <a:t>TiteL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EAC463-EC4B-45AF-81AD-DA4A6E14A6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1" y="5037826"/>
            <a:ext cx="10515599" cy="9575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22" indent="0" algn="ctr">
              <a:buNone/>
              <a:defRPr sz="2000"/>
            </a:lvl2pPr>
            <a:lvl3pPr marL="914443" indent="0" algn="ctr">
              <a:buNone/>
              <a:defRPr sz="1800"/>
            </a:lvl3pPr>
            <a:lvl4pPr marL="1371665" indent="0" algn="ctr">
              <a:buNone/>
              <a:defRPr sz="1600"/>
            </a:lvl4pPr>
            <a:lvl5pPr marL="1828887" indent="0" algn="ctr">
              <a:buNone/>
              <a:defRPr sz="1600"/>
            </a:lvl5pPr>
            <a:lvl6pPr marL="2286110" indent="0" algn="ctr">
              <a:buNone/>
              <a:defRPr sz="1600"/>
            </a:lvl6pPr>
            <a:lvl7pPr marL="2743330" indent="0" algn="ctr">
              <a:buNone/>
              <a:defRPr sz="1600"/>
            </a:lvl7pPr>
            <a:lvl8pPr marL="3200552" indent="0" algn="ctr">
              <a:buNone/>
              <a:defRPr sz="1600"/>
            </a:lvl8pPr>
            <a:lvl9pPr marL="3657774" indent="0" algn="ctr">
              <a:buNone/>
              <a:defRPr sz="1600"/>
            </a:lvl9pPr>
          </a:lstStyle>
          <a:p>
            <a:r>
              <a:rPr lang="de-DE"/>
              <a:t>Untertitel</a:t>
            </a:r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6" y="325896"/>
            <a:ext cx="1948637" cy="464344"/>
          </a:xfrm>
          <a:prstGeom prst="rect">
            <a:avLst/>
          </a:prstGeom>
        </p:spPr>
      </p:pic>
      <p:sp>
        <p:nvSpPr>
          <p:cNvPr id="6" name="Rechtwinkliges Dreieck 5"/>
          <p:cNvSpPr/>
          <p:nvPr userDrawn="1"/>
        </p:nvSpPr>
        <p:spPr>
          <a:xfrm rot="16200000">
            <a:off x="11756525" y="3631197"/>
            <a:ext cx="425116" cy="433138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</p:spTree>
    <p:extLst>
      <p:ext uri="{BB962C8B-B14F-4D97-AF65-F5344CB8AC3E}">
        <p14:creationId xmlns:p14="http://schemas.microsoft.com/office/powerpoint/2010/main" val="116338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mit Bild Weiterbil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7" b="40176"/>
          <a:stretch/>
        </p:blipFill>
        <p:spPr>
          <a:xfrm>
            <a:off x="-1815" y="0"/>
            <a:ext cx="12193815" cy="407469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10A2E9-4D99-4CB6-BA0D-487B90F5EE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4287330"/>
            <a:ext cx="10515600" cy="750496"/>
          </a:xfrm>
          <a:prstGeom prst="rect">
            <a:avLst/>
          </a:prstGeom>
        </p:spPr>
        <p:txBody>
          <a:bodyPr anchor="b"/>
          <a:lstStyle>
            <a:lvl1pPr algn="ctr">
              <a:defRPr sz="4000" b="0" cap="all" baseline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EAC463-EC4B-45AF-81AD-DA4A6E14A6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1" y="5037826"/>
            <a:ext cx="10515599" cy="9575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22" indent="0" algn="ctr">
              <a:buNone/>
              <a:defRPr sz="2000"/>
            </a:lvl2pPr>
            <a:lvl3pPr marL="914443" indent="0" algn="ctr">
              <a:buNone/>
              <a:defRPr sz="1800"/>
            </a:lvl3pPr>
            <a:lvl4pPr marL="1371665" indent="0" algn="ctr">
              <a:buNone/>
              <a:defRPr sz="1600"/>
            </a:lvl4pPr>
            <a:lvl5pPr marL="1828887" indent="0" algn="ctr">
              <a:buNone/>
              <a:defRPr sz="1600"/>
            </a:lvl5pPr>
            <a:lvl6pPr marL="2286110" indent="0" algn="ctr">
              <a:buNone/>
              <a:defRPr sz="1600"/>
            </a:lvl6pPr>
            <a:lvl7pPr marL="2743330" indent="0" algn="ctr">
              <a:buNone/>
              <a:defRPr sz="1600"/>
            </a:lvl7pPr>
            <a:lvl8pPr marL="3200552" indent="0" algn="ctr">
              <a:buNone/>
              <a:defRPr sz="1600"/>
            </a:lvl8pPr>
            <a:lvl9pPr marL="3657774" indent="0" algn="ctr">
              <a:buNone/>
              <a:defRPr sz="1600"/>
            </a:lvl9pPr>
          </a:lstStyle>
          <a:p>
            <a:r>
              <a:rPr lang="de-DE"/>
              <a:t>Untertitel</a:t>
            </a:r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6" y="325896"/>
            <a:ext cx="1948637" cy="464344"/>
          </a:xfrm>
          <a:prstGeom prst="rect">
            <a:avLst/>
          </a:prstGeom>
        </p:spPr>
      </p:pic>
      <p:sp>
        <p:nvSpPr>
          <p:cNvPr id="8" name="Rechtwinkliges Dreieck 7"/>
          <p:cNvSpPr/>
          <p:nvPr userDrawn="1"/>
        </p:nvSpPr>
        <p:spPr>
          <a:xfrm rot="16200000">
            <a:off x="11755255" y="3643897"/>
            <a:ext cx="425116" cy="433138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</p:spTree>
    <p:extLst>
      <p:ext uri="{BB962C8B-B14F-4D97-AF65-F5344CB8AC3E}">
        <p14:creationId xmlns:p14="http://schemas.microsoft.com/office/powerpoint/2010/main" val="3217655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mit Bild W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69" b="21410"/>
          <a:stretch/>
        </p:blipFill>
        <p:spPr>
          <a:xfrm>
            <a:off x="2" y="0"/>
            <a:ext cx="12194547" cy="407469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10A2E9-4D99-4CB6-BA0D-487B90F5EE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4287330"/>
            <a:ext cx="10515600" cy="750496"/>
          </a:xfrm>
          <a:prstGeom prst="rect">
            <a:avLst/>
          </a:prstGeom>
        </p:spPr>
        <p:txBody>
          <a:bodyPr anchor="b"/>
          <a:lstStyle>
            <a:lvl1pPr algn="ctr">
              <a:defRPr sz="4000" b="0" cap="all" baseline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EAC463-EC4B-45AF-81AD-DA4A6E14A6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1" y="5037826"/>
            <a:ext cx="10515599" cy="9575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22" indent="0" algn="ctr">
              <a:buNone/>
              <a:defRPr sz="2000"/>
            </a:lvl2pPr>
            <a:lvl3pPr marL="914443" indent="0" algn="ctr">
              <a:buNone/>
              <a:defRPr sz="1800"/>
            </a:lvl3pPr>
            <a:lvl4pPr marL="1371665" indent="0" algn="ctr">
              <a:buNone/>
              <a:defRPr sz="1600"/>
            </a:lvl4pPr>
            <a:lvl5pPr marL="1828887" indent="0" algn="ctr">
              <a:buNone/>
              <a:defRPr sz="1600"/>
            </a:lvl5pPr>
            <a:lvl6pPr marL="2286110" indent="0" algn="ctr">
              <a:buNone/>
              <a:defRPr sz="1600"/>
            </a:lvl6pPr>
            <a:lvl7pPr marL="2743330" indent="0" algn="ctr">
              <a:buNone/>
              <a:defRPr sz="1600"/>
            </a:lvl7pPr>
            <a:lvl8pPr marL="3200552" indent="0" algn="ctr">
              <a:buNone/>
              <a:defRPr sz="1600"/>
            </a:lvl8pPr>
            <a:lvl9pPr marL="3657774" indent="0" algn="ctr">
              <a:buNone/>
              <a:defRPr sz="1600"/>
            </a:lvl9pPr>
          </a:lstStyle>
          <a:p>
            <a:r>
              <a:rPr lang="de-DE"/>
              <a:t>Untertitel</a:t>
            </a:r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6" y="325896"/>
            <a:ext cx="1948637" cy="464344"/>
          </a:xfrm>
          <a:prstGeom prst="rect">
            <a:avLst/>
          </a:prstGeom>
        </p:spPr>
      </p:pic>
      <p:sp>
        <p:nvSpPr>
          <p:cNvPr id="8" name="Rechtwinkliges Dreieck 7"/>
          <p:cNvSpPr/>
          <p:nvPr userDrawn="1"/>
        </p:nvSpPr>
        <p:spPr>
          <a:xfrm rot="16200000">
            <a:off x="11756525" y="3650247"/>
            <a:ext cx="425116" cy="433138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</p:spTree>
    <p:extLst>
      <p:ext uri="{BB962C8B-B14F-4D97-AF65-F5344CB8AC3E}">
        <p14:creationId xmlns:p14="http://schemas.microsoft.com/office/powerpoint/2010/main" val="37734042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 mit Bild W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81" b="18887"/>
          <a:stretch/>
        </p:blipFill>
        <p:spPr>
          <a:xfrm>
            <a:off x="1" y="3"/>
            <a:ext cx="12191999" cy="407469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10A2E9-4D99-4CB6-BA0D-487B90F5EE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4287330"/>
            <a:ext cx="10515600" cy="750496"/>
          </a:xfrm>
          <a:prstGeom prst="rect">
            <a:avLst/>
          </a:prstGeom>
        </p:spPr>
        <p:txBody>
          <a:bodyPr anchor="b"/>
          <a:lstStyle>
            <a:lvl1pPr algn="ctr">
              <a:defRPr sz="4000" b="0" cap="all" baseline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EAC463-EC4B-45AF-81AD-DA4A6E14A6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1" y="5037826"/>
            <a:ext cx="10515599" cy="9575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22" indent="0" algn="ctr">
              <a:buNone/>
              <a:defRPr sz="2000"/>
            </a:lvl2pPr>
            <a:lvl3pPr marL="914443" indent="0" algn="ctr">
              <a:buNone/>
              <a:defRPr sz="1800"/>
            </a:lvl3pPr>
            <a:lvl4pPr marL="1371665" indent="0" algn="ctr">
              <a:buNone/>
              <a:defRPr sz="1600"/>
            </a:lvl4pPr>
            <a:lvl5pPr marL="1828887" indent="0" algn="ctr">
              <a:buNone/>
              <a:defRPr sz="1600"/>
            </a:lvl5pPr>
            <a:lvl6pPr marL="2286110" indent="0" algn="ctr">
              <a:buNone/>
              <a:defRPr sz="1600"/>
            </a:lvl6pPr>
            <a:lvl7pPr marL="2743330" indent="0" algn="ctr">
              <a:buNone/>
              <a:defRPr sz="1600"/>
            </a:lvl7pPr>
            <a:lvl8pPr marL="3200552" indent="0" algn="ctr">
              <a:buNone/>
              <a:defRPr sz="1600"/>
            </a:lvl8pPr>
            <a:lvl9pPr marL="3657774" indent="0" algn="ctr">
              <a:buNone/>
              <a:defRPr sz="1600"/>
            </a:lvl9pPr>
          </a:lstStyle>
          <a:p>
            <a:r>
              <a:rPr lang="de-DE"/>
              <a:t>Untertitel</a:t>
            </a:r>
            <a:endParaRPr lang="de-CH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6" y="325896"/>
            <a:ext cx="1948637" cy="464344"/>
          </a:xfrm>
          <a:prstGeom prst="rect">
            <a:avLst/>
          </a:prstGeom>
        </p:spPr>
      </p:pic>
      <p:sp>
        <p:nvSpPr>
          <p:cNvPr id="8" name="Rechtwinkliges Dreieck 7"/>
          <p:cNvSpPr/>
          <p:nvPr userDrawn="1"/>
        </p:nvSpPr>
        <p:spPr>
          <a:xfrm rot="16200000">
            <a:off x="11756525" y="3650247"/>
            <a:ext cx="425116" cy="433138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800"/>
          </a:p>
        </p:txBody>
      </p:sp>
    </p:spTree>
    <p:extLst>
      <p:ext uri="{BB962C8B-B14F-4D97-AF65-F5344CB8AC3E}">
        <p14:creationId xmlns:p14="http://schemas.microsoft.com/office/powerpoint/2010/main" val="2486347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D97033E-F5E4-4AA5-8B30-0AD60DA533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4071668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10A2E9-4D99-4CB6-BA0D-487B90F5EE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199" y="4287330"/>
            <a:ext cx="10515600" cy="750496"/>
          </a:xfrm>
          <a:prstGeom prst="rect">
            <a:avLst/>
          </a:prstGeom>
        </p:spPr>
        <p:txBody>
          <a:bodyPr anchor="b"/>
          <a:lstStyle>
            <a:lvl1pPr algn="ctr">
              <a:defRPr sz="4000" b="0" cap="all" baseline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EAC463-EC4B-45AF-81AD-DA4A6E14A6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1" y="5037826"/>
            <a:ext cx="10515599" cy="9575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22" indent="0" algn="ctr">
              <a:buNone/>
              <a:defRPr sz="2000"/>
            </a:lvl2pPr>
            <a:lvl3pPr marL="914443" indent="0" algn="ctr">
              <a:buNone/>
              <a:defRPr sz="1800"/>
            </a:lvl3pPr>
            <a:lvl4pPr marL="1371665" indent="0" algn="ctr">
              <a:buNone/>
              <a:defRPr sz="1600"/>
            </a:lvl4pPr>
            <a:lvl5pPr marL="1828887" indent="0" algn="ctr">
              <a:buNone/>
              <a:defRPr sz="1600"/>
            </a:lvl5pPr>
            <a:lvl6pPr marL="2286110" indent="0" algn="ctr">
              <a:buNone/>
              <a:defRPr sz="1600"/>
            </a:lvl6pPr>
            <a:lvl7pPr marL="2743330" indent="0" algn="ctr">
              <a:buNone/>
              <a:defRPr sz="1600"/>
            </a:lvl7pPr>
            <a:lvl8pPr marL="3200552" indent="0" algn="ctr">
              <a:buNone/>
              <a:defRPr sz="1600"/>
            </a:lvl8pPr>
            <a:lvl9pPr marL="3657774" indent="0" algn="ctr">
              <a:buNone/>
              <a:defRPr sz="1600"/>
            </a:lvl9pPr>
          </a:lstStyle>
          <a:p>
            <a:r>
              <a:rPr lang="de-DE"/>
              <a:t>Untertitel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393065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0A2E9-4D99-4CB6-BA0D-487B90F5EE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210099"/>
            <a:ext cx="10515600" cy="2218903"/>
          </a:xfrm>
          <a:prstGeom prst="rect">
            <a:avLst/>
          </a:prstGeom>
        </p:spPr>
        <p:txBody>
          <a:bodyPr anchor="b"/>
          <a:lstStyle>
            <a:lvl1pPr algn="ctr">
              <a:defRPr sz="6001" b="0" cap="all" baseline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EAC463-EC4B-45AF-81AD-DA4A6E14A6B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3476628"/>
            <a:ext cx="10515601" cy="20383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22" indent="0" algn="ctr">
              <a:buNone/>
              <a:defRPr sz="2000"/>
            </a:lvl2pPr>
            <a:lvl3pPr marL="914443" indent="0" algn="ctr">
              <a:buNone/>
              <a:defRPr sz="1800"/>
            </a:lvl3pPr>
            <a:lvl4pPr marL="1371665" indent="0" algn="ctr">
              <a:buNone/>
              <a:defRPr sz="1600"/>
            </a:lvl4pPr>
            <a:lvl5pPr marL="1828887" indent="0" algn="ctr">
              <a:buNone/>
              <a:defRPr sz="1600"/>
            </a:lvl5pPr>
            <a:lvl6pPr marL="2286110" indent="0" algn="ctr">
              <a:buNone/>
              <a:defRPr sz="1600"/>
            </a:lvl6pPr>
            <a:lvl7pPr marL="2743330" indent="0" algn="ctr">
              <a:buNone/>
              <a:defRPr sz="1600"/>
            </a:lvl7pPr>
            <a:lvl8pPr marL="3200552" indent="0" algn="ctr">
              <a:buNone/>
              <a:defRPr sz="1600"/>
            </a:lvl8pPr>
            <a:lvl9pPr marL="3657774" indent="0" algn="ctr">
              <a:buNone/>
              <a:defRPr sz="1600"/>
            </a:lvl9pPr>
          </a:lstStyle>
          <a:p>
            <a:r>
              <a:rPr lang="de-DE"/>
              <a:t>Untertitel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442211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88DA59-37DC-4727-A3CF-E09562272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52438"/>
            <a:ext cx="8141898" cy="1325563"/>
          </a:xfrm>
          <a:prstGeom prst="rect">
            <a:avLst/>
          </a:prstGeom>
        </p:spPr>
        <p:txBody>
          <a:bodyPr/>
          <a:lstStyle>
            <a:lvl1pPr>
              <a:defRPr sz="4000" b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CH"/>
              <a:t>Titel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821D4B-458F-4CC9-BA50-834BB45022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6"/>
            <a:ext cx="10515600" cy="4126601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EB9"/>
              </a:buClr>
              <a:buFont typeface="Wingdings" panose="05000000000000000000" pitchFamily="2" charset="2"/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34" indent="-228611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2pPr>
            <a:lvl3pPr marL="1143054" indent="-228611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3pPr>
            <a:lvl4pPr marL="1600276" indent="-228611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4pPr>
            <a:lvl5pPr marL="2057498" indent="-228611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5pPr>
            <a:lvl6pPr marL="2286110" indent="0">
              <a:buNone/>
              <a:defRPr/>
            </a:lvl6pPr>
          </a:lstStyle>
          <a:p>
            <a:pPr lvl="0"/>
            <a:r>
              <a:rPr lang="de-DE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9903793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88DA59-37DC-4727-A3CF-E09562272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52438"/>
            <a:ext cx="8141898" cy="1325563"/>
          </a:xfrm>
          <a:prstGeom prst="rect">
            <a:avLst/>
          </a:prstGeom>
        </p:spPr>
        <p:txBody>
          <a:bodyPr/>
          <a:lstStyle>
            <a:lvl1pPr>
              <a:defRPr sz="4000" b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821D4B-458F-4CC9-BA50-834BB45022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6"/>
            <a:ext cx="5029200" cy="4126601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6EB9"/>
              </a:buClr>
              <a:buFont typeface="Wingdings" panose="05000000000000000000" pitchFamily="2" charset="2"/>
              <a:buNone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34" indent="-228611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2pPr>
            <a:lvl3pPr marL="1143054" indent="-228611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3pPr>
            <a:lvl4pPr marL="1600276" indent="-228611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4pPr>
            <a:lvl5pPr marL="2057498" indent="-228611">
              <a:buClr>
                <a:srgbClr val="006EB9"/>
              </a:buClr>
              <a:buFont typeface="Wingdings" panose="05000000000000000000" pitchFamily="2" charset="2"/>
              <a:buChar char="§"/>
              <a:defRPr>
                <a:latin typeface="Ubuntu regular" panose="020B0504030602030204" pitchFamily="34" charset="0"/>
              </a:defRPr>
            </a:lvl5pPr>
            <a:lvl6pPr marL="2286110" indent="0">
              <a:buNone/>
              <a:defRPr/>
            </a:lvl6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8AD13C6F-08F5-430B-BCDD-2E092292E2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24600" y="1825626"/>
            <a:ext cx="5029200" cy="4125913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22687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ufzähl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88DA59-37DC-4727-A3CF-E095622724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52438"/>
            <a:ext cx="8141898" cy="1325563"/>
          </a:xfrm>
          <a:prstGeom prst="rect">
            <a:avLst/>
          </a:prstGeom>
        </p:spPr>
        <p:txBody>
          <a:bodyPr/>
          <a:lstStyle>
            <a:lvl1pPr>
              <a:defRPr sz="4000" b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de-DE"/>
              <a:t>Titel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821D4B-458F-4CC9-BA50-834BB45022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6"/>
            <a:ext cx="10515600" cy="4126601"/>
          </a:xfrm>
          <a:prstGeom prst="rect">
            <a:avLst/>
          </a:prstGeom>
        </p:spPr>
        <p:txBody>
          <a:bodyPr/>
          <a:lstStyle>
            <a:lvl1pPr marL="228611" indent="-228611">
              <a:buClrTx/>
              <a:buFont typeface="Arial" panose="020B0604020202020204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34" indent="-228611">
              <a:buClrTx/>
              <a:buFont typeface="Arial" panose="020B0604020202020204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54" indent="-228611">
              <a:buClrTx/>
              <a:buFont typeface="Arial" panose="020B0604020202020204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76" indent="-228611">
              <a:buClrTx/>
              <a:buFont typeface="Arial" panose="020B0604020202020204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98" indent="-228611">
              <a:buClrTx/>
              <a:buFont typeface="Arial" panose="020B0604020202020204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2286110" indent="0">
              <a:buNone/>
              <a:defRPr/>
            </a:lvl6pPr>
          </a:lstStyle>
          <a:p>
            <a:pPr lvl="0"/>
            <a:r>
              <a:rPr lang="de-DE"/>
              <a:t>Aufzählung</a:t>
            </a:r>
          </a:p>
          <a:p>
            <a:pPr lvl="1"/>
            <a:r>
              <a:rPr lang="de-DE"/>
              <a:t>Aufzählung</a:t>
            </a:r>
          </a:p>
          <a:p>
            <a:pPr lvl="2"/>
            <a:r>
              <a:rPr lang="de-DE"/>
              <a:t>Aufzählung</a:t>
            </a:r>
          </a:p>
          <a:p>
            <a:pPr lvl="3"/>
            <a:r>
              <a:rPr lang="de-DE"/>
              <a:t>Aufzählung</a:t>
            </a:r>
          </a:p>
          <a:p>
            <a:pPr lvl="4"/>
            <a:r>
              <a:rPr lang="de-DE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553316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/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24000" y="1439999"/>
            <a:ext cx="10800000" cy="4680000"/>
          </a:xfrm>
          <a:prstGeom prst="rect">
            <a:avLst/>
          </a:prstGeom>
        </p:spPr>
        <p:txBody>
          <a:bodyPr lIns="0" rIns="0"/>
          <a:lstStyle>
            <a:lvl1pPr marL="271464" indent="-271464">
              <a:buClr>
                <a:srgbClr val="FAA500"/>
              </a:buClr>
              <a:buSzPct val="80000"/>
              <a:buFont typeface="Lucida Grande"/>
              <a:buChar char="▶"/>
              <a:defRPr sz="1800">
                <a:latin typeface="Lucida Sans"/>
                <a:cs typeface="Lucida Sans"/>
              </a:defRPr>
            </a:lvl1pPr>
            <a:lvl2pPr marL="742956" indent="-285752">
              <a:buClr>
                <a:srgbClr val="FAA500"/>
              </a:buClr>
              <a:buSzPct val="80000"/>
              <a:buFont typeface="Lucida Grande"/>
              <a:buChar char="▶"/>
              <a:defRPr sz="1800">
                <a:latin typeface="Lucida Sans"/>
                <a:cs typeface="Lucida Sans"/>
              </a:defRPr>
            </a:lvl2pPr>
            <a:lvl3pPr marL="1143008" indent="-228601">
              <a:buClr>
                <a:srgbClr val="FAA500"/>
              </a:buClr>
              <a:buSzPct val="80000"/>
              <a:buFont typeface="Lucida Grande"/>
              <a:buChar char="▶"/>
              <a:defRPr sz="1800">
                <a:latin typeface="Lucida Sans"/>
                <a:cs typeface="Lucida Sans"/>
              </a:defRPr>
            </a:lvl3pPr>
            <a:lvl4pPr marL="1600212" indent="-228601">
              <a:buClr>
                <a:srgbClr val="FAA500"/>
              </a:buClr>
              <a:buSzPct val="80000"/>
              <a:buFont typeface="Lucida Grande"/>
              <a:buChar char="▶"/>
              <a:defRPr sz="1800">
                <a:latin typeface="Lucida Sans"/>
                <a:cs typeface="Lucida Sans"/>
              </a:defRPr>
            </a:lvl4pPr>
            <a:lvl5pPr marL="2057415" indent="-228601">
              <a:buClr>
                <a:srgbClr val="FAA500"/>
              </a:buClr>
              <a:buSzPct val="80000"/>
              <a:buFont typeface="Lucida Grande"/>
              <a:buChar char="▶"/>
              <a:defRPr sz="1800">
                <a:latin typeface="Lucida Sans"/>
                <a:cs typeface="Lucida San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itel 1"/>
          <p:cNvSpPr>
            <a:spLocks noGrp="1"/>
          </p:cNvSpPr>
          <p:nvPr>
            <p:ph type="ctrTitle" hasCustomPrompt="1"/>
          </p:nvPr>
        </p:nvSpPr>
        <p:spPr>
          <a:xfrm>
            <a:off x="624000" y="360000"/>
            <a:ext cx="10800000" cy="540000"/>
          </a:xfrm>
          <a:prstGeom prst="rect">
            <a:avLst/>
          </a:prstGeom>
        </p:spPr>
        <p:txBody>
          <a:bodyPr lIns="0" rIns="0"/>
          <a:lstStyle>
            <a:lvl1pPr algn="l">
              <a:defRPr sz="2600" b="0" i="0">
                <a:solidFill>
                  <a:srgbClr val="697D91"/>
                </a:solidFill>
                <a:latin typeface="Lucida Sans"/>
                <a:cs typeface="Lucida San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>
          <a:xfrm>
            <a:off x="9020456" y="6241260"/>
            <a:ext cx="2391256" cy="365125"/>
          </a:xfrm>
          <a:prstGeom prst="rect">
            <a:avLst/>
          </a:prstGeom>
        </p:spPr>
        <p:txBody>
          <a:bodyPr rIns="0"/>
          <a:lstStyle/>
          <a:p>
            <a:fld id="{F19AE9A8-34D4-4E8C-BE9C-13C550F1BED0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9654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914400" y="563563"/>
            <a:ext cx="103632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914400" y="1935163"/>
            <a:ext cx="5080000" cy="1714500"/>
          </a:xfrm>
        </p:spPr>
        <p:txBody>
          <a:bodyPr/>
          <a:lstStyle>
            <a:lvl1pPr>
              <a:defRPr>
                <a:latin typeface="Segoe UI" pitchFamily="34" charset="0"/>
                <a:cs typeface="Segoe UI" pitchFamily="34" charset="0"/>
              </a:defRPr>
            </a:lvl1pPr>
            <a:lvl2pPr>
              <a:defRPr>
                <a:latin typeface="Segoe UI" pitchFamily="34" charset="0"/>
                <a:cs typeface="Segoe UI" pitchFamily="34" charset="0"/>
              </a:defRPr>
            </a:lvl2pPr>
            <a:lvl3pPr>
              <a:defRPr>
                <a:latin typeface="Segoe UI" pitchFamily="34" charset="0"/>
                <a:cs typeface="Segoe UI" pitchFamily="34" charset="0"/>
              </a:defRPr>
            </a:lvl3pPr>
            <a:lvl4pPr>
              <a:defRPr>
                <a:latin typeface="Segoe UI" pitchFamily="34" charset="0"/>
                <a:cs typeface="Segoe UI" pitchFamily="34" charset="0"/>
              </a:defRPr>
            </a:lvl4pPr>
            <a:lvl5pPr>
              <a:defRPr>
                <a:latin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6197600" y="1935163"/>
            <a:ext cx="5080000" cy="1714500"/>
          </a:xfrm>
        </p:spPr>
        <p:txBody>
          <a:bodyPr/>
          <a:lstStyle>
            <a:lvl1pPr>
              <a:defRPr>
                <a:latin typeface="Segoe UI" pitchFamily="34" charset="0"/>
                <a:cs typeface="Segoe UI" pitchFamily="34" charset="0"/>
              </a:defRPr>
            </a:lvl1pPr>
            <a:lvl2pPr>
              <a:defRPr>
                <a:latin typeface="Segoe UI" pitchFamily="34" charset="0"/>
                <a:cs typeface="Segoe UI" pitchFamily="34" charset="0"/>
              </a:defRPr>
            </a:lvl2pPr>
            <a:lvl3pPr>
              <a:defRPr>
                <a:latin typeface="Segoe UI" pitchFamily="34" charset="0"/>
                <a:cs typeface="Segoe UI" pitchFamily="34" charset="0"/>
              </a:defRPr>
            </a:lvl3pPr>
            <a:lvl4pPr>
              <a:defRPr>
                <a:latin typeface="Segoe UI" pitchFamily="34" charset="0"/>
                <a:cs typeface="Segoe UI" pitchFamily="34" charset="0"/>
              </a:defRPr>
            </a:lvl4pPr>
            <a:lvl5pPr>
              <a:defRPr>
                <a:latin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914400" y="3802063"/>
            <a:ext cx="5080000" cy="1714500"/>
          </a:xfrm>
        </p:spPr>
        <p:txBody>
          <a:bodyPr/>
          <a:lstStyle>
            <a:lvl1pPr>
              <a:defRPr>
                <a:latin typeface="Segoe UI" pitchFamily="34" charset="0"/>
                <a:cs typeface="Segoe UI" pitchFamily="34" charset="0"/>
              </a:defRPr>
            </a:lvl1pPr>
            <a:lvl2pPr>
              <a:defRPr>
                <a:latin typeface="Segoe UI" pitchFamily="34" charset="0"/>
                <a:cs typeface="Segoe UI" pitchFamily="34" charset="0"/>
              </a:defRPr>
            </a:lvl2pPr>
            <a:lvl3pPr>
              <a:defRPr>
                <a:latin typeface="Segoe UI" pitchFamily="34" charset="0"/>
                <a:cs typeface="Segoe UI" pitchFamily="34" charset="0"/>
              </a:defRPr>
            </a:lvl3pPr>
            <a:lvl4pPr>
              <a:defRPr>
                <a:latin typeface="Segoe UI" pitchFamily="34" charset="0"/>
                <a:cs typeface="Segoe UI" pitchFamily="34" charset="0"/>
              </a:defRPr>
            </a:lvl4pPr>
            <a:lvl5pPr>
              <a:defRPr>
                <a:latin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7600" y="3802063"/>
            <a:ext cx="5080000" cy="1714500"/>
          </a:xfrm>
        </p:spPr>
        <p:txBody>
          <a:bodyPr/>
          <a:lstStyle>
            <a:lvl1pPr>
              <a:defRPr>
                <a:latin typeface="Segoe UI" pitchFamily="34" charset="0"/>
                <a:cs typeface="Segoe UI" pitchFamily="34" charset="0"/>
              </a:defRPr>
            </a:lvl1pPr>
            <a:lvl2pPr>
              <a:defRPr>
                <a:latin typeface="Segoe UI" pitchFamily="34" charset="0"/>
                <a:cs typeface="Segoe UI" pitchFamily="34" charset="0"/>
              </a:defRPr>
            </a:lvl2pPr>
            <a:lvl3pPr>
              <a:defRPr>
                <a:latin typeface="Segoe UI" pitchFamily="34" charset="0"/>
                <a:cs typeface="Segoe UI" pitchFamily="34" charset="0"/>
              </a:defRPr>
            </a:lvl3pPr>
            <a:lvl4pPr>
              <a:defRPr>
                <a:latin typeface="Segoe UI" pitchFamily="34" charset="0"/>
                <a:cs typeface="Segoe UI" pitchFamily="34" charset="0"/>
              </a:defRPr>
            </a:lvl4pPr>
            <a:lvl5pPr>
              <a:defRPr>
                <a:latin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F3602-B44D-48F4-BF55-0A61047F1EF7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736853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bgerundetes Rechteck 20"/>
          <p:cNvSpPr/>
          <p:nvPr/>
        </p:nvSpPr>
        <p:spPr>
          <a:xfrm>
            <a:off x="1" y="1668464"/>
            <a:ext cx="9359900" cy="2881312"/>
          </a:xfrm>
          <a:prstGeom prst="roundRect">
            <a:avLst>
              <a:gd name="adj" fmla="val 1188"/>
            </a:avLst>
          </a:prstGeom>
          <a:solidFill>
            <a:srgbClr val="FA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AA500"/>
              </a:solidFill>
            </a:endParaRPr>
          </a:p>
        </p:txBody>
      </p:sp>
      <p:pic>
        <p:nvPicPr>
          <p:cNvPr id="20" name="Bild 6" descr="BFH_Logo_A_defren_100_RGB_13022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3" y="315914"/>
            <a:ext cx="2040467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Abgerundetes Rechteck 21"/>
          <p:cNvSpPr/>
          <p:nvPr/>
        </p:nvSpPr>
        <p:spPr>
          <a:xfrm>
            <a:off x="1" y="1633542"/>
            <a:ext cx="9359900" cy="71437"/>
          </a:xfrm>
          <a:prstGeom prst="roundRect">
            <a:avLst/>
          </a:prstGeom>
          <a:solidFill>
            <a:srgbClr val="697D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E78E23"/>
              </a:solidFill>
            </a:endParaRPr>
          </a:p>
        </p:txBody>
      </p:sp>
      <p:sp>
        <p:nvSpPr>
          <p:cNvPr id="23" name="Abgerundetes Rechteck 22"/>
          <p:cNvSpPr/>
          <p:nvPr/>
        </p:nvSpPr>
        <p:spPr>
          <a:xfrm>
            <a:off x="1" y="4513267"/>
            <a:ext cx="9359900" cy="71437"/>
          </a:xfrm>
          <a:prstGeom prst="roundRect">
            <a:avLst/>
          </a:prstGeom>
          <a:solidFill>
            <a:srgbClr val="697D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E78E23"/>
              </a:solidFill>
            </a:endParaRPr>
          </a:p>
        </p:txBody>
      </p:sp>
      <p:sp>
        <p:nvSpPr>
          <p:cNvPr id="24" name="Titel 1"/>
          <p:cNvSpPr>
            <a:spLocks noGrp="1"/>
          </p:cNvSpPr>
          <p:nvPr>
            <p:ph type="ctrTitle" hasCustomPrompt="1"/>
          </p:nvPr>
        </p:nvSpPr>
        <p:spPr>
          <a:xfrm>
            <a:off x="624006" y="1839811"/>
            <a:ext cx="8685179" cy="533105"/>
          </a:xfrm>
          <a:prstGeom prst="rect">
            <a:avLst/>
          </a:prstGeom>
        </p:spPr>
        <p:txBody>
          <a:bodyPr lIns="0" rIns="0"/>
          <a:lstStyle>
            <a:lvl1pPr algn="l">
              <a:defRPr sz="2600">
                <a:solidFill>
                  <a:schemeClr val="bg1"/>
                </a:solidFill>
                <a:latin typeface="Lucida Sans"/>
                <a:cs typeface="Lucida Sans Unicode"/>
              </a:defRPr>
            </a:lvl1pPr>
          </a:lstStyle>
          <a:p>
            <a:r>
              <a:rPr lang="de-DE"/>
              <a:t>Kapiteltrennseite orange</a:t>
            </a:r>
          </a:p>
        </p:txBody>
      </p:sp>
      <p:sp>
        <p:nvSpPr>
          <p:cNvPr id="25" name="Untertitel 2"/>
          <p:cNvSpPr>
            <a:spLocks noGrp="1"/>
          </p:cNvSpPr>
          <p:nvPr>
            <p:ph type="subTitle" idx="1"/>
          </p:nvPr>
        </p:nvSpPr>
        <p:spPr>
          <a:xfrm>
            <a:off x="624006" y="2372915"/>
            <a:ext cx="8685179" cy="805526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1600" spc="0">
                <a:solidFill>
                  <a:schemeClr val="bg1"/>
                </a:solidFill>
                <a:latin typeface="Lucida Sans"/>
                <a:cs typeface="Lucida Sans Unicode"/>
              </a:defRPr>
            </a:lvl1pPr>
            <a:lvl2pPr marL="4572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0" name="Textplatzhalter 15"/>
          <p:cNvSpPr txBox="1">
            <a:spLocks/>
          </p:cNvSpPr>
          <p:nvPr/>
        </p:nvSpPr>
        <p:spPr>
          <a:xfrm>
            <a:off x="616014" y="6586102"/>
            <a:ext cx="9053845" cy="258474"/>
          </a:xfrm>
          <a:prstGeom prst="rect">
            <a:avLst/>
          </a:prstGeom>
        </p:spPr>
        <p:txBody>
          <a:bodyPr vert="horz" lIns="0" rIns="0"/>
          <a:lstStyle>
            <a:lvl1pPr marL="177800" indent="-1778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000" baseline="0">
                <a:solidFill>
                  <a:srgbClr val="697D91"/>
                </a:solidFill>
                <a:latin typeface="Lucida Sans"/>
                <a:ea typeface="+mn-ea"/>
                <a:cs typeface="+mn-cs"/>
              </a:defRPr>
            </a:lvl1pPr>
            <a:lvl2pPr marL="177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000" baseline="0">
                <a:solidFill>
                  <a:srgbClr val="697378"/>
                </a:solidFill>
                <a:latin typeface="Lucida Sans"/>
                <a:ea typeface="+mn-ea"/>
              </a:defRPr>
            </a:lvl2pPr>
            <a:lvl3pPr marL="177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000" baseline="0">
                <a:solidFill>
                  <a:srgbClr val="697378"/>
                </a:solidFill>
                <a:latin typeface="Lucida Sans"/>
                <a:ea typeface="+mn-ea"/>
              </a:defRPr>
            </a:lvl3pPr>
            <a:lvl4pPr marL="177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000" baseline="0">
                <a:solidFill>
                  <a:srgbClr val="697378"/>
                </a:solidFill>
                <a:latin typeface="Lucida Sans"/>
                <a:ea typeface="+mn-ea"/>
              </a:defRPr>
            </a:lvl4pPr>
            <a:lvl5pPr marL="17780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AA500"/>
              </a:buClr>
              <a:buSzPct val="80000"/>
              <a:buFont typeface="Lucida Grande"/>
              <a:buChar char="▶"/>
              <a:tabLst>
                <a:tab pos="2151063" algn="l"/>
              </a:tabLst>
              <a:defRPr sz="1000" baseline="0">
                <a:solidFill>
                  <a:srgbClr val="697378"/>
                </a:solidFill>
                <a:latin typeface="Lucida Sans"/>
                <a:ea typeface="+mn-ea"/>
              </a:defRPr>
            </a:lvl5pPr>
            <a:lvl6pPr marL="2170113" indent="-185738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000">
                <a:solidFill>
                  <a:schemeClr val="tx1"/>
                </a:solidFill>
                <a:latin typeface="+mn-lt"/>
                <a:ea typeface="+mn-ea"/>
              </a:defRPr>
            </a:lvl6pPr>
            <a:lvl7pPr marL="2627313" indent="-185738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000">
                <a:solidFill>
                  <a:schemeClr val="tx1"/>
                </a:solidFill>
                <a:latin typeface="+mn-lt"/>
                <a:ea typeface="+mn-ea"/>
              </a:defRPr>
            </a:lvl7pPr>
            <a:lvl8pPr marL="3084513" indent="-185738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000">
                <a:solidFill>
                  <a:schemeClr val="tx1"/>
                </a:solidFill>
                <a:latin typeface="+mn-lt"/>
                <a:ea typeface="+mn-ea"/>
              </a:defRPr>
            </a:lvl8pPr>
            <a:lvl9pPr marL="3541713" indent="-185738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itchFamily="2" charset="2"/>
              <a:buChar char="§"/>
              <a:defRPr sz="1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1000" kern="0"/>
              <a:t>Prof. Dr. Kim Oliver </a:t>
            </a:r>
            <a:r>
              <a:rPr lang="de-DE" sz="1000" kern="0" err="1"/>
              <a:t>Tokarski</a:t>
            </a:r>
            <a:r>
              <a:rPr lang="de-DE" sz="1000" kern="0"/>
              <a:t>  |  Berner Fachhochschule  |  Institut Unternehmensentwicklung  |  2013</a:t>
            </a: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 flipV="1">
            <a:off x="0" y="1612900"/>
            <a:ext cx="12192000" cy="76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de-DE" sz="2400">
              <a:solidFill>
                <a:prstClr val="black"/>
              </a:solidFill>
              <a:ea typeface="ＭＳ Ｐゴシック" pitchFamily="-32" charset="-128"/>
              <a:cs typeface="+mn-cs"/>
            </a:endParaRPr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white">
          <a:xfrm flipV="1">
            <a:off x="0" y="1612900"/>
            <a:ext cx="12192000" cy="76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defRPr/>
            </a:pPr>
            <a:endParaRPr lang="de-DE" sz="2400">
              <a:solidFill>
                <a:prstClr val="black"/>
              </a:solidFill>
              <a:ea typeface="ＭＳ Ｐゴシック" pitchFamily="-32" charset="-128"/>
              <a:cs typeface="+mn-cs"/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1" y="1617667"/>
            <a:ext cx="9359900" cy="71437"/>
          </a:xfrm>
          <a:prstGeom prst="roundRect">
            <a:avLst/>
          </a:prstGeom>
          <a:solidFill>
            <a:srgbClr val="697D9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E78E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96868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03732"/>
            <a:ext cx="12192000" cy="39750"/>
          </a:xfrm>
          <a:custGeom>
            <a:avLst/>
            <a:gdLst/>
            <a:ahLst/>
            <a:cxnLst/>
            <a:rect l="l" t="t" r="r" b="b"/>
            <a:pathLst>
              <a:path w="12192000" h="39750">
                <a:moveTo>
                  <a:pt x="0" y="0"/>
                </a:moveTo>
                <a:lnTo>
                  <a:pt x="12192000" y="39750"/>
                </a:lnTo>
              </a:path>
            </a:pathLst>
          </a:custGeom>
          <a:ln w="12192">
            <a:solidFill>
              <a:srgbClr val="17428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7" name="bk object 17"/>
          <p:cNvSpPr/>
          <p:nvPr/>
        </p:nvSpPr>
        <p:spPr>
          <a:xfrm>
            <a:off x="92964" y="74678"/>
            <a:ext cx="787908" cy="7757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16047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6"/>
            <a:ext cx="8496300" cy="1558082"/>
          </a:xfrm>
        </p:spPr>
        <p:txBody>
          <a:bodyPr anchor="b"/>
          <a:lstStyle>
            <a:lvl1pPr algn="l">
              <a:lnSpc>
                <a:spcPct val="105000"/>
              </a:lnSpc>
              <a:defRPr sz="5100"/>
            </a:lvl1pPr>
          </a:lstStyle>
          <a:p>
            <a:r>
              <a:rPr lang="de-CH"/>
              <a:t>Titel (maximal zwei Zeilen)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3757613"/>
            <a:ext cx="8496300" cy="1500187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 hinzufügen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88CD8-7FF1-4ED3-8276-926FEB01991B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DC6B3D-051C-4BB5-9F4B-3A2474AD93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1881188"/>
            <a:ext cx="5256212" cy="252412"/>
          </a:xfrm>
        </p:spPr>
        <p:txBody>
          <a:bodyPr lIns="18000"/>
          <a:lstStyle>
            <a:lvl1pPr>
              <a:defRPr sz="1300" b="1" spc="-20" baseline="0">
                <a:solidFill>
                  <a:srgbClr val="EA16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Spitzmarke hinzufügen</a:t>
            </a:r>
            <a:endParaRPr lang="de-CH"/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F6BA63E4-E10F-4E0A-91F5-2A2F842253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6033704"/>
            <a:ext cx="5256212" cy="430643"/>
          </a:xfrm>
        </p:spPr>
        <p:txBody>
          <a:bodyPr anchor="b"/>
          <a:lstStyle>
            <a:lvl1pPr>
              <a:defRPr sz="1300" b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Referent/-in</a:t>
            </a:r>
            <a:br>
              <a:rPr lang="de-DE"/>
            </a:br>
            <a:r>
              <a:rPr lang="de-DE"/>
              <a:t>Organisationseinheit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805975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(hell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60DBF63A-340F-460B-96E6-FC454B3EB6E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lIns="9432000" tIns="720000" rIns="360000" anchor="ctr"/>
          <a:lstStyle>
            <a:lvl1pPr algn="l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CH"/>
              <a:t>Hintergrundbild durch «Drag &amp; Drop» in den Bildplatzhalter ziehen.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A410D26-1556-455F-8E0C-7721F22645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240704" y="0"/>
            <a:ext cx="168696" cy="6858000"/>
          </a:xfrm>
          <a:solidFill>
            <a:srgbClr val="FFFFFF">
              <a:alpha val="69804"/>
            </a:srgbClr>
          </a:solidFill>
        </p:spPr>
        <p:txBody>
          <a:bodyPr vert="vert270" lIns="18000" rIns="18000" anchor="t"/>
          <a:lstStyle>
            <a:lvl1pPr algn="r">
              <a:defRPr sz="820">
                <a:solidFill>
                  <a:schemeClr val="bg2"/>
                </a:solidFill>
              </a:defRPr>
            </a:lvl1pPr>
          </a:lstStyle>
          <a:p>
            <a:pPr lvl="0"/>
            <a:r>
              <a:rPr lang="de-DE"/>
              <a:t>Helle transparente Fläche – kann über das Hintergrundbild gezogen werden.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3757613"/>
            <a:ext cx="8496300" cy="1500187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 hinzufügen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E384C9-A36A-4C51-A757-4015A728520B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DC6B3D-051C-4BB5-9F4B-3A2474AD93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1881188"/>
            <a:ext cx="5256212" cy="252412"/>
          </a:xfrm>
        </p:spPr>
        <p:txBody>
          <a:bodyPr lIns="18000"/>
          <a:lstStyle>
            <a:lvl1pPr>
              <a:defRPr sz="1300" b="1" spc="-20" baseline="0">
                <a:solidFill>
                  <a:srgbClr val="EA161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Spitzmarke hinzufügen</a:t>
            </a:r>
            <a:endParaRPr lang="de-CH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85EFC2AA-536C-4AE6-B953-354A6935F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1600" y="180000"/>
            <a:ext cx="1483200" cy="694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500" b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   </a:t>
            </a:r>
            <a:endParaRPr lang="de-CH"/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5635797A-88C8-4B59-88E9-2DAF61D259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6033704"/>
            <a:ext cx="5256212" cy="430643"/>
          </a:xfrm>
        </p:spPr>
        <p:txBody>
          <a:bodyPr anchor="b"/>
          <a:lstStyle>
            <a:lvl1pPr>
              <a:defRPr sz="1300" b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Referent/-in</a:t>
            </a:r>
            <a:br>
              <a:rPr lang="de-DE"/>
            </a:br>
            <a:r>
              <a:rPr lang="de-DE"/>
              <a:t>Organisationseinheit</a:t>
            </a:r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6"/>
            <a:ext cx="8496300" cy="1558082"/>
          </a:xfrm>
        </p:spPr>
        <p:txBody>
          <a:bodyPr anchor="b"/>
          <a:lstStyle>
            <a:lvl1pPr algn="l">
              <a:lnSpc>
                <a:spcPct val="105000"/>
              </a:lnSpc>
              <a:defRPr sz="5100"/>
            </a:lvl1pPr>
          </a:lstStyle>
          <a:p>
            <a:r>
              <a:rPr lang="de-CH"/>
              <a:t>Titel (maximal zwei Zeilen)</a:t>
            </a:r>
          </a:p>
        </p:txBody>
      </p:sp>
    </p:spTree>
    <p:extLst>
      <p:ext uri="{BB962C8B-B14F-4D97-AF65-F5344CB8AC3E}">
        <p14:creationId xmlns:p14="http://schemas.microsoft.com/office/powerpoint/2010/main" val="19861859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(dunk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6A2DDBDC-F105-48B2-B9F8-38121A7EA8C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lIns="9432000" tIns="720000" rIns="360000" anchor="ctr"/>
          <a:lstStyle>
            <a:lvl1pPr algn="l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e-CH"/>
              <a:t>Hintergrundbild durch «Drag &amp; Drop» in den Bildplatzhalter ziehen.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97E9A6A2-BECC-4EE3-BDC3-5BB494708F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-240704" y="0"/>
            <a:ext cx="168696" cy="6858000"/>
          </a:xfrm>
          <a:solidFill>
            <a:schemeClr val="accent1">
              <a:alpha val="69804"/>
            </a:schemeClr>
          </a:solidFill>
        </p:spPr>
        <p:txBody>
          <a:bodyPr vert="vert270" lIns="18000" rIns="18000" anchor="t"/>
          <a:lstStyle>
            <a:lvl1pPr algn="r">
              <a:defRPr sz="820">
                <a:solidFill>
                  <a:schemeClr val="bg2"/>
                </a:solidFill>
              </a:defRPr>
            </a:lvl1pPr>
          </a:lstStyle>
          <a:p>
            <a:pPr lvl="0"/>
            <a:r>
              <a:rPr lang="de-DE"/>
              <a:t>Dunkle transparente Fläche – kann über das Hintergrundbild gezogen werden.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3757613"/>
            <a:ext cx="8496300" cy="1500187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 hinzufügen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19DDA5-21C2-4B1D-B299-BF7B0E6DE0FE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3DC6B3D-051C-4BB5-9F4B-3A2474AD93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1881188"/>
            <a:ext cx="5256212" cy="252412"/>
          </a:xfrm>
        </p:spPr>
        <p:txBody>
          <a:bodyPr lIns="18000"/>
          <a:lstStyle>
            <a:lvl1pPr>
              <a:defRPr sz="1300" b="1" spc="-2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Spitzmarke hinzufügen</a:t>
            </a:r>
            <a:endParaRPr lang="de-CH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85EFC2AA-536C-4AE6-B953-354A6935F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1600" y="180000"/>
            <a:ext cx="1483200" cy="6948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500" b="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   </a:t>
            </a:r>
            <a:endParaRPr lang="de-CH"/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98F91D8E-4836-4A00-B7AC-63D16F153E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6033704"/>
            <a:ext cx="5256212" cy="430643"/>
          </a:xfrm>
        </p:spPr>
        <p:txBody>
          <a:bodyPr anchor="b"/>
          <a:lstStyle>
            <a:lvl1pPr>
              <a:defRPr sz="1300" b="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Referent/-in</a:t>
            </a:r>
            <a:br>
              <a:rPr lang="de-DE"/>
            </a:br>
            <a:r>
              <a:rPr lang="de-DE"/>
              <a:t>Organisationseinheit</a:t>
            </a:r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6"/>
            <a:ext cx="8496300" cy="1558082"/>
          </a:xfrm>
        </p:spPr>
        <p:txBody>
          <a:bodyPr anchor="b"/>
          <a:lstStyle>
            <a:lvl1pPr algn="l">
              <a:lnSpc>
                <a:spcPct val="105000"/>
              </a:lnSpc>
              <a:defRPr sz="5100">
                <a:solidFill>
                  <a:schemeClr val="bg1"/>
                </a:solidFill>
              </a:defRPr>
            </a:lvl1pPr>
          </a:lstStyle>
          <a:p>
            <a:r>
              <a:rPr lang="de-CH"/>
              <a:t>Titel (maximal zwei Zeilen)</a:t>
            </a:r>
          </a:p>
        </p:txBody>
      </p:sp>
    </p:spTree>
    <p:extLst>
      <p:ext uri="{BB962C8B-B14F-4D97-AF65-F5344CB8AC3E}">
        <p14:creationId xmlns:p14="http://schemas.microsoft.com/office/powerpoint/2010/main" val="18970114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itel Schwarz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5"/>
            <a:ext cx="8496300" cy="735293"/>
          </a:xfrm>
        </p:spPr>
        <p:txBody>
          <a:bodyPr anchor="b"/>
          <a:lstStyle>
            <a:lvl1pPr algn="l">
              <a:lnSpc>
                <a:spcPct val="105000"/>
              </a:lnSpc>
              <a:defRPr sz="5100">
                <a:solidFill>
                  <a:schemeClr val="bg1"/>
                </a:solidFill>
              </a:defRPr>
            </a:lvl1pPr>
          </a:lstStyle>
          <a:p>
            <a:r>
              <a:rPr lang="de-CH"/>
              <a:t>Kapiteltitel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2924945"/>
            <a:ext cx="8496300" cy="1670986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 hinzufügen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57004AA-1953-4520-AF13-C3721611799D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4820DD-3205-4E29-AE71-A382F3B95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151" y="181525"/>
            <a:ext cx="1484308" cy="69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5424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itel Blaugra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5"/>
            <a:ext cx="8496300" cy="735293"/>
          </a:xfrm>
        </p:spPr>
        <p:txBody>
          <a:bodyPr anchor="b"/>
          <a:lstStyle>
            <a:lvl1pPr algn="l">
              <a:lnSpc>
                <a:spcPct val="105000"/>
              </a:lnSpc>
              <a:defRPr sz="5100">
                <a:solidFill>
                  <a:schemeClr val="bg1"/>
                </a:solidFill>
              </a:defRPr>
            </a:lvl1pPr>
          </a:lstStyle>
          <a:p>
            <a:r>
              <a:rPr lang="de-CH"/>
              <a:t>Kapiteltitel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2924945"/>
            <a:ext cx="8496300" cy="1670986"/>
          </a:xfrm>
        </p:spPr>
        <p:txBody>
          <a:bodyPr/>
          <a:lstStyle>
            <a:lvl1pPr marL="0" indent="0" algn="l">
              <a:buNone/>
              <a:defRPr sz="5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</a:t>
            </a:r>
            <a:r>
              <a:rPr lang="de-CH"/>
              <a:t> hinzufügen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1184E5-31D6-4FE5-BFC7-A07FAEBFE075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4820DD-3205-4E29-AE71-A382F3B95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151" y="181525"/>
            <a:ext cx="1484308" cy="69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1584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itel Rot">
    <p:bg>
      <p:bgPr>
        <a:solidFill>
          <a:srgbClr val="EA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5"/>
            <a:ext cx="8496300" cy="735293"/>
          </a:xfrm>
        </p:spPr>
        <p:txBody>
          <a:bodyPr anchor="b"/>
          <a:lstStyle>
            <a:lvl1pPr algn="l">
              <a:lnSpc>
                <a:spcPct val="105000"/>
              </a:lnSpc>
              <a:defRPr sz="5100">
                <a:solidFill>
                  <a:schemeClr val="bg1"/>
                </a:solidFill>
              </a:defRPr>
            </a:lvl1pPr>
          </a:lstStyle>
          <a:p>
            <a:r>
              <a:rPr lang="de-CH"/>
              <a:t>Kapiteltitel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2924945"/>
            <a:ext cx="8496300" cy="1670986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F69CA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</a:t>
            </a:r>
            <a:r>
              <a:rPr lang="de-CH"/>
              <a:t> hinzufügen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70FF11-BE2C-4D33-A71B-8DA63E8A163E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4820DD-3205-4E29-AE71-A382F3B95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151" y="181525"/>
            <a:ext cx="1484308" cy="69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622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itel Wei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839788" y="2132855"/>
            <a:ext cx="8496300" cy="735293"/>
          </a:xfrm>
        </p:spPr>
        <p:txBody>
          <a:bodyPr anchor="b"/>
          <a:lstStyle>
            <a:lvl1pPr algn="l">
              <a:lnSpc>
                <a:spcPct val="105000"/>
              </a:lnSpc>
              <a:defRPr sz="5100"/>
            </a:lvl1pPr>
          </a:lstStyle>
          <a:p>
            <a:r>
              <a:rPr lang="de-CH"/>
              <a:t>Kapiteltitel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39788" y="2924945"/>
            <a:ext cx="8496300" cy="1670986"/>
          </a:xfrm>
        </p:spPr>
        <p:txBody>
          <a:bodyPr/>
          <a:lstStyle>
            <a:lvl1pPr marL="0" indent="0" algn="l">
              <a:buNone/>
              <a:defRPr sz="5100">
                <a:solidFill>
                  <a:srgbClr val="99999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Untertitel</a:t>
            </a:r>
            <a:r>
              <a:rPr lang="de-CH"/>
              <a:t> hinzufügen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544CA-0A33-40A7-B8DB-1E3475BC8352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661452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</a:t>
            </a:r>
            <a:r>
              <a:rPr lang="de-CH" noProof="0"/>
              <a:t>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EF3F-82B3-4CB2-B551-A5FCEA334651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329860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Unter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071564"/>
            <a:ext cx="10983913" cy="541354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838200" y="2420888"/>
            <a:ext cx="10983913" cy="4104456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</a:t>
            </a:r>
            <a:r>
              <a:rPr lang="de-CH" noProof="0"/>
              <a:t>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08CE-F601-4561-962B-752A580B012A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FE9C7B8-7467-451B-8352-4E9C0C569F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630018"/>
            <a:ext cx="10983913" cy="556592"/>
          </a:xfrm>
        </p:spPr>
        <p:txBody>
          <a:bodyPr/>
          <a:lstStyle>
            <a:lvl1pPr>
              <a:defRPr sz="3400">
                <a:solidFill>
                  <a:srgbClr val="999999"/>
                </a:solidFill>
              </a:defRPr>
            </a:lvl1pPr>
          </a:lstStyle>
          <a:p>
            <a:pPr lvl="0"/>
            <a:r>
              <a:rPr lang="de-DE"/>
              <a:t>Untertitel hinzufügen</a:t>
            </a:r>
          </a:p>
        </p:txBody>
      </p:sp>
    </p:spTree>
    <p:extLst>
      <p:ext uri="{BB962C8B-B14F-4D97-AF65-F5344CB8AC3E}">
        <p14:creationId xmlns:p14="http://schemas.microsoft.com/office/powerpoint/2010/main" val="1594712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838200" y="1852612"/>
            <a:ext cx="5329808" cy="4672800"/>
          </a:xfrm>
        </p:spPr>
        <p:txBody>
          <a:bodyPr/>
          <a:lstStyle/>
          <a:p>
            <a:pPr lvl="0"/>
            <a:r>
              <a:rPr lang="de-CH" noProof="0"/>
              <a:t>Textmasterformat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493098" y="1852612"/>
            <a:ext cx="5329015" cy="4672799"/>
          </a:xfrm>
        </p:spPr>
        <p:txBody>
          <a:bodyPr/>
          <a:lstStyle/>
          <a:p>
            <a:pPr lvl="0"/>
            <a:r>
              <a:rPr lang="de-CH" noProof="0"/>
              <a:t>Textmasterformat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B167-7135-43F3-AEAE-A730821D191A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79255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96CBD-DD5D-4F61-A35A-2BDD2301218D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BDCA4218-6304-434F-B7B6-74DF28EC09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2304" y="1916832"/>
            <a:ext cx="5329808" cy="4507035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FC1C5F14-3075-4FD1-945B-02DE33860C0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52612"/>
            <a:ext cx="5329808" cy="4672800"/>
          </a:xfrm>
        </p:spPr>
        <p:txBody>
          <a:bodyPr/>
          <a:lstStyle/>
          <a:p>
            <a:pPr lvl="0"/>
            <a:r>
              <a:rPr lang="de-CH" noProof="0"/>
              <a:t>Textmasterformat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8840241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9B2EE-0AB2-4AEE-914F-EB9E33FEECB6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B7494CC6-D926-49A7-9F3F-4C583660B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9788" y="1916831"/>
            <a:ext cx="5329808" cy="4507035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FFF4BFA1-D66B-4323-A031-D7779026D27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93098" y="1852612"/>
            <a:ext cx="5329015" cy="4672799"/>
          </a:xfrm>
        </p:spPr>
        <p:txBody>
          <a:bodyPr/>
          <a:lstStyle/>
          <a:p>
            <a:pPr lvl="0"/>
            <a:r>
              <a:rPr lang="de-CH" noProof="0"/>
              <a:t>Textmasterformat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0563922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4AD0E-3E40-4A4C-8A31-E1A9AB0C5623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A79F27DF-F3EE-4D6E-866F-A71D2FB41AF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9787" y="1916831"/>
            <a:ext cx="10982325" cy="4507035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07094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4B0DB-8B37-4DE6-B20E-758F84ADAD1D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826153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4091E-89C7-4DA0-88E9-E17602D8A5F2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Klassifizierung: intern / vertraulich / geheim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446985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97A619-4E8E-AB8E-3C49-284083B30E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2FF73F6-5FA7-BA50-9595-8CFD7615FD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74A14D-5EE8-DA75-97EB-49CA55A05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4082C-D735-2A47-A639-F8A7C0C68301}" type="datetime1">
              <a:rPr lang="de-CH" smtClean="0"/>
              <a:t>14.10.2026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68FF96-D06D-6F7A-9C0A-8E4B59496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ICT Berufsbildung Bern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30050C-1A6E-8230-0647-102AC5F0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1F01-A1B9-F34C-86DD-5AAE5BDDB6A4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Grafik 7" descr="Ein Bild, das Text, Grafiken, Farbigkeit, Grafikdesign enthält.&#10;&#10;Automatisch generierte Beschreibung">
            <a:extLst>
              <a:ext uri="{FF2B5EF4-FFF2-40B4-BE49-F238E27FC236}">
                <a16:creationId xmlns:a16="http://schemas.microsoft.com/office/drawing/2014/main" id="{5F796106-05D0-07CA-5DF2-286193EB1E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16540" y="183978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711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19124A0-83CB-273F-A51E-EF95AA0F9062}"/>
              </a:ext>
            </a:extLst>
          </p:cNvPr>
          <p:cNvSpPr/>
          <p:nvPr userDrawn="1"/>
        </p:nvSpPr>
        <p:spPr>
          <a:xfrm>
            <a:off x="-204788" y="6338887"/>
            <a:ext cx="12601575" cy="673100"/>
          </a:xfrm>
          <a:prstGeom prst="rect">
            <a:avLst/>
          </a:prstGeom>
          <a:solidFill>
            <a:srgbClr val="E0860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CB1519-136A-597F-16A2-16544D1B7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746167-4BC1-94DA-32D4-EC6E04FC6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60363" indent="-360363">
              <a:tabLst/>
              <a:defRPr sz="2400"/>
            </a:lvl1pPr>
            <a:lvl2pPr marL="763588" indent="-306388">
              <a:tabLst/>
              <a:defRPr sz="2000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061496B-259B-2C65-61BD-E40AD2F01C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B56FB5-867B-0B44-860F-6020270577BC}" type="datetime1">
              <a:rPr lang="de-CH" smtClean="0"/>
              <a:t>14.10.2026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EFC16C8-909C-920E-4A12-C4C3768C8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2875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ICT Berufsbildung Bern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596BD1-F32F-6783-D80A-2B200EF2C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BB1F01-A1B9-F34C-86DD-5AAE5BDDB6A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40172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64F98B-767B-359A-A628-2817033CB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AF0C42F-A1B4-6DFC-11D3-4ECC4E422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5B9C793-31B9-FD01-99E3-8264CF0F6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7BDDF-83F1-4C49-8766-B718A4B6D506}" type="datetime1">
              <a:rPr lang="de-CH" smtClean="0"/>
              <a:t>14.10.2026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88D8AFF-DEF6-F282-C846-EB5516B27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ICT Berufsbildung Bern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F823FD-A555-CCF7-0AA1-3846B21AB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1F01-A1B9-F34C-86DD-5AAE5BDDB6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14416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17BF3E-3B26-ACB4-291B-D5C8A55F1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9FB375-1240-0697-0C74-F44F1C89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66C0231-33E8-8729-887A-B7288EBCB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2EF6577-6E31-C31A-12CE-5EF8FC995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B083E-7EEE-2C44-8AB0-2089545B4E29}" type="datetime1">
              <a:rPr lang="de-CH" smtClean="0"/>
              <a:t>14.10.2026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59D5783-4AAE-C761-CCE5-3FB1039BB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ICT Berufsbildung Bern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15B5F61-EE4F-AEED-5800-7FE84DD70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1F01-A1B9-F34C-86DD-5AAE5BDDB6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02928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C46370-9ABC-A430-37CD-F562F9E6D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9C5B3A-105C-3A77-4917-F2CFDE112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81BA6B1-DF2C-E753-D39D-F9263C2AB3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70685A-6669-EFE6-CC6C-4CEB9C2875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18D4287-2CD5-6004-73C2-F20E1B463D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34287A33-B4D1-7741-B7F3-C8F90C939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D19CE-9C4D-0847-A010-C4264046560F}" type="datetime1">
              <a:rPr lang="de-CH" smtClean="0"/>
              <a:t>14.10.2026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01FBA50-7208-DB5E-3AF3-B02562A6D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ICT Berufsbildung Bern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EC0C262-AAB8-A6A6-7A33-6BC8EC85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1F01-A1B9-F34C-86DD-5AAE5BDDB6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08431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B71D5B-AB58-A6C3-C380-0BDE716FE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5D8220B-5891-20B5-10C0-EDAB209AB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44D99-DC32-6C44-B547-5910FFDA39D2}" type="datetime1">
              <a:rPr lang="de-CH" smtClean="0"/>
              <a:t>14.10.2026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74FC56-40DB-6218-AA6D-3A68A9F8D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ICT Berufsbildung Bern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51FC120-6FB7-752B-2466-297A667F9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1F01-A1B9-F34C-86DD-5AAE5BDDB6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07816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4C8F2A6-F03A-35D8-44C8-10FE5FA9F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D2023-061D-0B4B-BC38-39048F49059C}" type="datetime1">
              <a:rPr lang="de-CH" smtClean="0"/>
              <a:t>14.10.2026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773102A-3A8A-89D9-88B3-4F3BE6671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ICT Berufsbildung Bern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D5BE268-0099-0F20-455C-9E57EC694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1F01-A1B9-F34C-86DD-5AAE5BDDB6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56200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CB3788-943D-7A4A-97D1-16BA78381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F6016E-C73B-8A93-E24D-C8F4BF493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E60400E-16A7-E25E-E421-F69E72C10E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DCDABA6-4AE0-D71F-6D3C-9261EE986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B1DE9-2C2A-1947-8ACB-AD546F625C6F}" type="datetime1">
              <a:rPr lang="de-CH" smtClean="0"/>
              <a:t>14.10.2026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AA27520-2102-C174-5E28-1B889BFC6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ICT Berufsbildung Bern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3438C4B-DBA2-5CFD-F475-4B16958CF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1F01-A1B9-F34C-86DD-5AAE5BDDB6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200876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42C686-722F-3CB6-94CB-8D0FD6270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7AADBC4-10D0-C645-45EF-989521D625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1172B2E-0ADD-FCBF-FE93-78DB924BF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6095740-28A7-D9B4-1022-881D6708E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ECC46-4BFF-624F-863B-95D27217FFAA}" type="datetime1">
              <a:rPr lang="de-CH" smtClean="0"/>
              <a:t>14.10.2026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6AD9C5-2E41-924F-DD9F-89E16BDA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ICT Berufsbildung Bern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78F5538-00A2-E12A-9A31-6BCB5D13C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1F01-A1B9-F34C-86DD-5AAE5BDDB6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49644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D7F033-8DDB-84FC-A8DE-B1D833AC0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6A3806B-FCDD-2275-42CD-9C17197F57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1038B2-296D-86D7-C27E-9F4012FAB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23641-9B9F-8640-93BC-B43DA0FD94D5}" type="datetime1">
              <a:rPr lang="de-CH" smtClean="0"/>
              <a:t>14.10.2026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457D8DC-154B-E7EB-D8C7-B42797AB7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ICT Berufsbildung Bern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842A94-80CE-649D-CCB3-00203179A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1F01-A1B9-F34C-86DD-5AAE5BDDB6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06644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9710408-64BB-81F1-7A72-6D23CD74D5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3419392-92BF-CF47-2149-CE82D6138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A95103-197B-3A07-653D-37065C165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E152-1EEF-AE45-8CC7-32BF9B5AB711}" type="datetime1">
              <a:rPr lang="de-CH" smtClean="0"/>
              <a:t>14.10.2026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BAA9AC7-76A6-C0A6-117C-B6121C507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ICT Berufsbildung Bern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14E6A5-0C07-887A-856B-F523F51A5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BB1F01-A1B9-F34C-86DD-5AAE5BDDB6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8623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13.emf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0ABD2BE-C8BF-49C9-9FBD-B5CF092F5B12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551" y="6229978"/>
            <a:ext cx="943940" cy="189873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FC03D1E7-F689-46D8-9D90-4A591EB35C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0857" y="-116114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CH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781B4B0-9994-4BC1-9239-37BE9F1F06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9334" y="6237922"/>
            <a:ext cx="886538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H" altLang="de-DE" sz="9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Berufsfachschule</a:t>
            </a:r>
            <a:r>
              <a:rPr kumimoji="0" lang="fr-CH" altLang="de-DE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, </a:t>
            </a:r>
            <a:r>
              <a:rPr kumimoji="0" lang="fr-CH" altLang="de-DE" sz="9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Berufsmaturität</a:t>
            </a:r>
            <a:r>
              <a:rPr kumimoji="0" lang="fr-CH" altLang="de-DE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, Weiterbildung</a:t>
            </a:r>
            <a:endParaRPr kumimoji="0" lang="fr-CH" alt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3BB2DCD-A8C2-4F7B-B982-811264E4234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053" y="0"/>
            <a:ext cx="2607947" cy="111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984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  <p:sldLayoutId id="2147483654" r:id="rId5"/>
    <p:sldLayoutId id="2147483653" r:id="rId6"/>
    <p:sldLayoutId id="2147483651" r:id="rId7"/>
    <p:sldLayoutId id="2147483652" r:id="rId8"/>
    <p:sldLayoutId id="2147483650" r:id="rId9"/>
    <p:sldLayoutId id="2147483658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0ABD2BE-C8BF-49C9-9FBD-B5CF092F5B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551" y="6229979"/>
            <a:ext cx="943940" cy="189873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FC03D1E7-F689-46D8-9D90-4A591EB35C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0861" y="-111720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CH" sz="180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781B4B0-9994-4BC1-9239-37BE9F1F06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39334" y="6237925"/>
            <a:ext cx="886538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4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CH" altLang="de-DE" sz="9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Berufsfachschule</a:t>
            </a:r>
            <a:r>
              <a:rPr kumimoji="0" lang="fr-CH" altLang="de-DE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, </a:t>
            </a:r>
            <a:r>
              <a:rPr kumimoji="0" lang="fr-CH" altLang="de-DE" sz="9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Berufsmaturität</a:t>
            </a:r>
            <a:r>
              <a:rPr kumimoji="0" lang="fr-CH" altLang="de-DE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egoe UI Semibold" panose="020B0702040204020203" pitchFamily="34" charset="0"/>
                <a:ea typeface="Calibri" panose="020F0502020204030204" pitchFamily="34" charset="0"/>
                <a:cs typeface="Segoe UI Semibold" panose="020B0702040204020203" pitchFamily="34" charset="0"/>
              </a:rPr>
              <a:t>, Weiterbildung</a:t>
            </a:r>
            <a:endParaRPr kumimoji="0" lang="fr-CH" altLang="de-DE" sz="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3BB2DCD-A8C2-4F7B-B982-811264E4234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501" y="0"/>
            <a:ext cx="2607947" cy="111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006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5" r:id="rId10"/>
    <p:sldLayoutId id="2147483696" r:id="rId11"/>
    <p:sldLayoutId id="2147483699" r:id="rId12"/>
    <p:sldLayoutId id="2147483700" r:id="rId13"/>
  </p:sldLayoutIdLst>
  <p:txStyles>
    <p:titleStyle>
      <a:lvl1pPr algn="l" defTabSz="9144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4" indent="-228611" algn="l" defTabSz="9144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76" indent="-228611" algn="l" defTabSz="9144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98" indent="-228611" algn="l" defTabSz="9144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19" indent="-228611" algn="l" defTabSz="9144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1" indent="-228611" algn="l" defTabSz="9144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63" indent="-228611" algn="l" defTabSz="9144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86" indent="-228611" algn="l" defTabSz="9144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2" algn="l" defTabSz="9144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3" algn="l" defTabSz="9144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5" algn="l" defTabSz="9144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87" algn="l" defTabSz="9144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0" algn="l" defTabSz="9144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0" algn="l" defTabSz="9144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52" algn="l" defTabSz="9144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74" algn="l" defTabSz="9144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1071564"/>
            <a:ext cx="10983913" cy="61912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52613"/>
            <a:ext cx="10983913" cy="46727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/>
              <a:t>Textmasterformat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336360" y="434133"/>
            <a:ext cx="2088232" cy="10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20" baseline="0">
                <a:solidFill>
                  <a:schemeClr val="tx1"/>
                </a:solidFill>
              </a:defRPr>
            </a:lvl1pPr>
          </a:lstStyle>
          <a:p>
            <a:fld id="{25BFEB73-7DB0-4E1C-AD41-222EA41EE038}" type="datetime4">
              <a:rPr lang="de-CH" smtClean="0"/>
              <a:t>14. Oktober 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9336360" y="297071"/>
            <a:ext cx="2088232" cy="12440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820" baseline="0">
                <a:solidFill>
                  <a:schemeClr val="tx1"/>
                </a:solidFill>
              </a:defRPr>
            </a:lvl1pPr>
          </a:lstStyle>
          <a:p>
            <a:r>
              <a:rPr lang="de-CH"/>
              <a:t>Klassifizierung: intern / vertraulich / geheim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496600" y="297072"/>
            <a:ext cx="321625" cy="10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20" baseline="0"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FEC6ACA-7650-4DEA-B34E-89DC63F8CE64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51" y="181525"/>
            <a:ext cx="1484308" cy="69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4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</p:sldLayoutIdLst>
  <p:hf hdr="0"/>
  <p:txStyles>
    <p:titleStyle>
      <a:lvl1pPr algn="l" defTabSz="447675" rtl="0" eaLnBrk="1" latinLnBrk="0" hangingPunct="1">
        <a:lnSpc>
          <a:spcPct val="10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88" indent="-357188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‒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715963" indent="-358775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‒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363538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‒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1436688" indent="-357188" algn="l" defTabSz="449263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Char char="‒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>
          <p15:clr>
            <a:srgbClr val="F26B43"/>
          </p15:clr>
        </p15:guide>
        <p15:guide id="2" pos="3840">
          <p15:clr>
            <a:srgbClr val="F26B43"/>
          </p15:clr>
        </p15:guide>
        <p15:guide id="3" pos="5881">
          <p15:clr>
            <a:srgbClr val="F26B43"/>
          </p15:clr>
        </p15:guide>
        <p15:guide id="4" pos="7447">
          <p15:clr>
            <a:srgbClr val="F26B43"/>
          </p15:clr>
        </p15:guide>
        <p15:guide id="5" orient="horz" pos="675">
          <p15:clr>
            <a:srgbClr val="F26B43"/>
          </p15:clr>
        </p15:guide>
        <p15:guide id="6" orient="horz" pos="116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0056496-F1E1-368B-8E27-4DFFE4BBB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8EA299-5B35-BCA0-39C9-FDCF8C740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085CD78-2A57-4154-E0B8-B76E03B0A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Euclid Circular B" panose="020B0504000000000000" pitchFamily="34" charset="77"/>
                <a:ea typeface="Euclid Circular B" panose="020B0504000000000000" pitchFamily="34" charset="77"/>
              </a:defRPr>
            </a:lvl1pPr>
          </a:lstStyle>
          <a:p>
            <a:fld id="{B4B3AAA7-012B-474A-BF62-7E3BA73145A7}" type="datetime1">
              <a:rPr lang="de-CH" smtClean="0"/>
              <a:t>14.10.2026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D058D3-38EF-C2E8-5797-BD7D01F1DB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Euclid Circular B" panose="020B0504000000000000" pitchFamily="34" charset="77"/>
                <a:ea typeface="Euclid Circular B" panose="020B0504000000000000" pitchFamily="34" charset="77"/>
              </a:defRPr>
            </a:lvl1pPr>
          </a:lstStyle>
          <a:p>
            <a:r>
              <a:rPr lang="de-DE"/>
              <a:t>ICT Berufsbildung Bern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6AD2CF-4B05-6EC1-E3E5-248A6E84E8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Euclid Circular B" panose="020B0504000000000000" pitchFamily="34" charset="77"/>
                <a:ea typeface="Euclid Circular B" panose="020B0504000000000000" pitchFamily="34" charset="77"/>
              </a:defRPr>
            </a:lvl1pPr>
          </a:lstStyle>
          <a:p>
            <a:fld id="{5FBB1F01-A1B9-F34C-86DD-5AAE5BDDB6A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993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Euclid Circular B" panose="020B0504000000000000" pitchFamily="34" charset="77"/>
          <a:ea typeface="Euclid Circular B" panose="020B0504000000000000" pitchFamily="34" charset="7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CE0969"/>
        </a:buClr>
        <a:buSzPct val="75000"/>
        <a:buFont typeface="Wingdings" pitchFamily="2" charset="2"/>
        <a:buChar char="v"/>
        <a:defRPr sz="2800" kern="1200">
          <a:solidFill>
            <a:schemeClr val="tx1"/>
          </a:solidFill>
          <a:latin typeface="Euclid Circular B" panose="020B0504000000000000" pitchFamily="34" charset="77"/>
          <a:ea typeface="Euclid Circular B" panose="020B0504000000000000" pitchFamily="34" charset="77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A4BE0B"/>
        </a:buClr>
        <a:buFont typeface="Symbol" pitchFamily="2" charset="2"/>
        <a:buChar char="-"/>
        <a:defRPr sz="2400" kern="1200">
          <a:solidFill>
            <a:schemeClr val="tx1"/>
          </a:solidFill>
          <a:latin typeface="Euclid Circular B" panose="020B0504000000000000" pitchFamily="34" charset="77"/>
          <a:ea typeface="Euclid Circular B" panose="020B0504000000000000" pitchFamily="34" charset="77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Euclid Circular B" panose="020B0504000000000000" pitchFamily="34" charset="77"/>
          <a:ea typeface="Euclid Circular B" panose="020B0504000000000000" pitchFamily="34" charset="77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Euclid Circular B" panose="020B0504000000000000" pitchFamily="34" charset="77"/>
          <a:ea typeface="Euclid Circular B" panose="020B0504000000000000" pitchFamily="34" charset="77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Euclid Circular B" panose="020B0504000000000000" pitchFamily="34" charset="77"/>
          <a:ea typeface="Euclid Circular B" panose="020B0504000000000000" pitchFamily="34" charset="77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54">
          <p15:clr>
            <a:srgbClr val="F26B43"/>
          </p15:clr>
        </p15:guide>
        <p15:guide id="2" pos="529">
          <p15:clr>
            <a:srgbClr val="F26B43"/>
          </p15:clr>
        </p15:guide>
        <p15:guide id="3" orient="horz" pos="1139">
          <p15:clr>
            <a:srgbClr val="F26B43"/>
          </p15:clr>
        </p15:guide>
        <p15:guide id="4" orient="horz" pos="3884">
          <p15:clr>
            <a:srgbClr val="F26B43"/>
          </p15:clr>
        </p15:guide>
        <p15:guide id="5" pos="715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st.ch/wp-content/uploads/2025/09/EDB-MEDB-Stundenplan-mit-Modulen_2025-2026_Final.pdf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Chefexperte-edb@ict-bern-berufsbildung-bern.ch" TargetMode="External"/><Relationship Id="rId1" Type="http://schemas.openxmlformats.org/officeDocument/2006/relationships/slideLayout" Target="../slideLayouts/slideLayout4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youtube.com/live/zmE1vgykIzQ?feature=share" TargetMode="External"/><Relationship Id="rId1" Type="http://schemas.openxmlformats.org/officeDocument/2006/relationships/slideLayout" Target="../slideLayouts/slideLayout4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Chefexperte-edb@ict-bern-berufsbildung-bern.ch" TargetMode="External"/><Relationship Id="rId2" Type="http://schemas.openxmlformats.org/officeDocument/2006/relationships/hyperlink" Target="https://www.pkorg.ch/de" TargetMode="External"/><Relationship Id="rId1" Type="http://schemas.openxmlformats.org/officeDocument/2006/relationships/slideLayout" Target="../slideLayouts/slideLayout4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6EB897-C319-1EDC-B6B1-C8583E59C0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93662" y="2404406"/>
            <a:ext cx="6641963" cy="2166743"/>
          </a:xfrm>
        </p:spPr>
        <p:txBody>
          <a:bodyPr/>
          <a:lstStyle/>
          <a:p>
            <a:pPr lvl="0"/>
            <a:r>
              <a:rPr lang="de-DE" sz="4400" dirty="0">
                <a:latin typeface="Segoe UI" pitchFamily="34"/>
                <a:ea typeface="Verdana"/>
                <a:cs typeface="Segoe UI" pitchFamily="34"/>
              </a:rPr>
              <a:t>8. Infotreff </a:t>
            </a:r>
            <a:br>
              <a:rPr lang="de-DE" sz="4400" dirty="0">
                <a:latin typeface="Segoe UI" pitchFamily="34"/>
                <a:ea typeface="Verdana"/>
                <a:cs typeface="Segoe UI" pitchFamily="34"/>
              </a:rPr>
            </a:br>
            <a:r>
              <a:rPr lang="de-DE" sz="4400" dirty="0">
                <a:latin typeface="Segoe UI" pitchFamily="34"/>
                <a:ea typeface="Verdana"/>
                <a:cs typeface="Segoe UI" pitchFamily="34"/>
              </a:rPr>
              <a:t>für Lehrbetriebe – </a:t>
            </a:r>
            <a:r>
              <a:rPr lang="de-DE" sz="4400" dirty="0" err="1">
                <a:latin typeface="Segoe UI" pitchFamily="34"/>
                <a:ea typeface="Verdana"/>
                <a:cs typeface="Segoe UI" pitchFamily="34"/>
              </a:rPr>
              <a:t>Entwickler:in</a:t>
            </a:r>
            <a:r>
              <a:rPr lang="de-DE" sz="4400" dirty="0">
                <a:latin typeface="Segoe UI" pitchFamily="34"/>
                <a:ea typeface="Verdana"/>
                <a:cs typeface="Segoe UI" pitchFamily="34"/>
              </a:rPr>
              <a:t> </a:t>
            </a:r>
            <a:br>
              <a:rPr lang="de-DE" sz="4400" dirty="0">
                <a:latin typeface="Segoe UI" pitchFamily="34"/>
                <a:ea typeface="Verdana"/>
                <a:cs typeface="Segoe UI" pitchFamily="34"/>
              </a:rPr>
            </a:br>
            <a:r>
              <a:rPr lang="de-DE" sz="4400" dirty="0">
                <a:latin typeface="Segoe UI" pitchFamily="34"/>
                <a:ea typeface="Verdana"/>
                <a:cs typeface="Segoe UI" pitchFamily="34"/>
              </a:rPr>
              <a:t>digitales Business</a:t>
            </a:r>
          </a:p>
        </p:txBody>
      </p:sp>
      <p:pic>
        <p:nvPicPr>
          <p:cNvPr id="4" name="Grafik 6" descr="Ein Bild, das Text enthält.&#10;&#10;Automatisch generierte Beschreibung">
            <a:extLst>
              <a:ext uri="{FF2B5EF4-FFF2-40B4-BE49-F238E27FC236}">
                <a16:creationId xmlns:a16="http://schemas.microsoft.com/office/drawing/2014/main" id="{447FBB73-BFD6-90CC-1D2A-C3B552A64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926" y="0"/>
            <a:ext cx="3867079" cy="16560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Grafik 2" descr="Ein Bild, das Schrift, Logo, Grafiken, Kreis enthält.&#10;&#10;Automatisch generierte Beschreibung">
            <a:extLst>
              <a:ext uri="{FF2B5EF4-FFF2-40B4-BE49-F238E27FC236}">
                <a16:creationId xmlns:a16="http://schemas.microsoft.com/office/drawing/2014/main" id="{30B44572-1B4F-EBC6-C0FA-7DF08CC58423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943" y="3945086"/>
            <a:ext cx="3522307" cy="35223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25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3500"/>
                            </p:stCondLst>
                            <p:childTnLst>
                              <p:par>
                                <p:cTn id="43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0"/>
                            </p:stCondLst>
                            <p:childTnLst>
                              <p:par>
                                <p:cTn id="47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6500"/>
                            </p:stCondLst>
                            <p:childTnLst>
                              <p:par>
                                <p:cTn id="51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000"/>
                            </p:stCondLst>
                            <p:childTnLst>
                              <p:par>
                                <p:cTn id="55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9500"/>
                            </p:stCondLst>
                            <p:childTnLst>
                              <p:par>
                                <p:cTn id="59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>
            <a:extLst>
              <a:ext uri="{FF2B5EF4-FFF2-40B4-BE49-F238E27FC236}">
                <a16:creationId xmlns:a16="http://schemas.microsoft.com/office/drawing/2014/main" id="{E32979CA-3E9E-B555-931A-84CC46C9B6AA}"/>
              </a:ext>
            </a:extLst>
          </p:cNvPr>
          <p:cNvSpPr/>
          <p:nvPr/>
        </p:nvSpPr>
        <p:spPr>
          <a:xfrm>
            <a:off x="-1990628" y="-3369318"/>
            <a:ext cx="7635778" cy="4126601"/>
          </a:xfrm>
          <a:custGeom>
            <a:avLst/>
            <a:gdLst>
              <a:gd name="csX0" fmla="*/ 0 w 7635778"/>
              <a:gd name="csY0" fmla="*/ 2063301 h 4126601"/>
              <a:gd name="csX1" fmla="*/ 3817889 w 7635778"/>
              <a:gd name="csY1" fmla="*/ 0 h 4126601"/>
              <a:gd name="csX2" fmla="*/ 7635778 w 7635778"/>
              <a:gd name="csY2" fmla="*/ 2063301 h 4126601"/>
              <a:gd name="csX3" fmla="*/ 3817889 w 7635778"/>
              <a:gd name="csY3" fmla="*/ 4126602 h 4126601"/>
              <a:gd name="csX4" fmla="*/ 0 w 7635778"/>
              <a:gd name="csY4" fmla="*/ 2063301 h 41266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635778" h="4126601" fill="none" extrusionOk="0">
                <a:moveTo>
                  <a:pt x="0" y="2063301"/>
                </a:moveTo>
                <a:cubicBezTo>
                  <a:pt x="-227624" y="830515"/>
                  <a:pt x="1611671" y="176464"/>
                  <a:pt x="3817889" y="0"/>
                </a:cubicBezTo>
                <a:cubicBezTo>
                  <a:pt x="6050003" y="141870"/>
                  <a:pt x="7814054" y="1106018"/>
                  <a:pt x="7635778" y="2063301"/>
                </a:cubicBezTo>
                <a:cubicBezTo>
                  <a:pt x="7187823" y="3065558"/>
                  <a:pt x="6218072" y="4463382"/>
                  <a:pt x="3817889" y="4126602"/>
                </a:cubicBezTo>
                <a:cubicBezTo>
                  <a:pt x="1593457" y="4283260"/>
                  <a:pt x="-200067" y="3019319"/>
                  <a:pt x="0" y="2063301"/>
                </a:cubicBezTo>
                <a:close/>
              </a:path>
              <a:path w="7635778" h="4126601" stroke="0" extrusionOk="0">
                <a:moveTo>
                  <a:pt x="0" y="2063301"/>
                </a:moveTo>
                <a:cubicBezTo>
                  <a:pt x="233437" y="580189"/>
                  <a:pt x="1923566" y="335805"/>
                  <a:pt x="3817889" y="0"/>
                </a:cubicBezTo>
                <a:cubicBezTo>
                  <a:pt x="5912976" y="-37508"/>
                  <a:pt x="7746753" y="990151"/>
                  <a:pt x="7635778" y="2063301"/>
                </a:cubicBezTo>
                <a:cubicBezTo>
                  <a:pt x="7594721" y="2754811"/>
                  <a:pt x="5639488" y="4255853"/>
                  <a:pt x="3817889" y="4126602"/>
                </a:cubicBezTo>
                <a:cubicBezTo>
                  <a:pt x="1659388" y="3887008"/>
                  <a:pt x="136797" y="3400095"/>
                  <a:pt x="0" y="206330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617256088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867E34-23F6-4734-8702-F272492FF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5943"/>
            <a:ext cx="8141898" cy="1582057"/>
          </a:xfrm>
        </p:spPr>
        <p:txBody>
          <a:bodyPr/>
          <a:lstStyle/>
          <a:p>
            <a:r>
              <a:rPr lang="de-CH" sz="4400" dirty="0"/>
              <a:t>Programm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5D241E-E5CD-47CB-8FFB-C796423A0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3183"/>
            <a:ext cx="10842812" cy="467962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e-CH" sz="1800" b="1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Grusswort</a:t>
            </a:r>
          </a:p>
          <a:p>
            <a:pPr marL="1200150" lvl="1" indent="-514350"/>
            <a:r>
              <a:rPr lang="de-CH" sz="1400" dirty="0">
                <a:solidFill>
                  <a:schemeClr val="bg1">
                    <a:lumMod val="85000"/>
                  </a:schemeClr>
                </a:solidFill>
                <a:latin typeface="+mn-lt"/>
              </a:rPr>
              <a:t>Daniel Gobeli, Rektor Wirtschaftsschule Thun</a:t>
            </a:r>
          </a:p>
          <a:p>
            <a:pPr marL="514350" indent="-514350">
              <a:buFont typeface="+mj-lt"/>
              <a:buAutoNum type="arabicPeriod"/>
            </a:pPr>
            <a:r>
              <a:rPr lang="de-CH" sz="1800" b="1" dirty="0">
                <a:latin typeface="+mn-lt"/>
              </a:rPr>
              <a:t>Informationen von ICT-Berufsbildung Bern</a:t>
            </a:r>
          </a:p>
          <a:p>
            <a:pPr marL="1200150" lvl="1" indent="-514350"/>
            <a:r>
              <a:rPr lang="de-CH" sz="1400" dirty="0">
                <a:latin typeface="+mn-lt"/>
              </a:rPr>
              <a:t>Thomas Riesen, Präsident ICT-Berufsbildung Bern</a:t>
            </a:r>
          </a:p>
          <a:p>
            <a:pPr marL="514350" indent="-514350">
              <a:buFont typeface="+mj-lt"/>
              <a:buAutoNum type="arabicPeriod"/>
            </a:pPr>
            <a:r>
              <a:rPr lang="de-CH" sz="1800" b="1" dirty="0">
                <a:latin typeface="+mn-lt"/>
              </a:rPr>
              <a:t>Aktuelle Informationen aus der Berufsfachschule</a:t>
            </a:r>
          </a:p>
          <a:p>
            <a:pPr marL="1200150" lvl="1" indent="-514350"/>
            <a:r>
              <a:rPr lang="de-CH" sz="1400" dirty="0"/>
              <a:t>Start SJ 26/27 (neue Klassen, Gesamtübersicht Semesterplanung)</a:t>
            </a:r>
          </a:p>
          <a:p>
            <a:pPr marL="1200150" lvl="1" indent="-514350"/>
            <a:r>
              <a:rPr lang="de-CH" sz="1400" dirty="0"/>
              <a:t>Planung SJ 27/28 (Klassen, Schultageskombinationen)</a:t>
            </a:r>
          </a:p>
          <a:p>
            <a:pPr marL="1200150" lvl="1" indent="-514350"/>
            <a:r>
              <a:rPr lang="de-CH" sz="1400" dirty="0"/>
              <a:t>Personelles</a:t>
            </a:r>
          </a:p>
          <a:p>
            <a:pPr marL="1200150" lvl="1" indent="-514350"/>
            <a:r>
              <a:rPr lang="de-CH" sz="1400" dirty="0"/>
              <a:t>Projekt </a:t>
            </a:r>
            <a:r>
              <a:rPr lang="de-CH" sz="1400" dirty="0" err="1"/>
              <a:t>Smartlearn@WST</a:t>
            </a:r>
            <a:r>
              <a:rPr lang="de-CH" sz="1400" dirty="0"/>
              <a:t> und Pilotprojekt high-five</a:t>
            </a:r>
          </a:p>
          <a:p>
            <a:pPr marL="1200150" lvl="1" indent="-514350"/>
            <a:r>
              <a:rPr lang="de-CH" sz="1400" dirty="0"/>
              <a:t>Überleitung in Qualifikationsverfahren EDB</a:t>
            </a:r>
          </a:p>
          <a:p>
            <a:pPr marL="514350" indent="-514350">
              <a:buFont typeface="+mj-lt"/>
              <a:buAutoNum type="arabicPeriod"/>
            </a:pPr>
            <a:r>
              <a:rPr lang="de-CH" sz="1800" b="1" dirty="0">
                <a:latin typeface="+mn-lt"/>
              </a:rPr>
              <a:t>Fokusthemen: </a:t>
            </a:r>
          </a:p>
          <a:p>
            <a:pPr marL="1200150" lvl="1" indent="-514350"/>
            <a:r>
              <a:rPr lang="de-DE" sz="1600" b="1" dirty="0">
                <a:latin typeface="+mn-lt"/>
              </a:rPr>
              <a:t>Erstes Qualifikationsverfahren </a:t>
            </a:r>
            <a:r>
              <a:rPr lang="de-DE" sz="1600" dirty="0">
                <a:latin typeface="+mn-lt"/>
              </a:rPr>
              <a:t>– Finale Informationen durch Erich Hofer und </a:t>
            </a:r>
            <a:r>
              <a:rPr lang="de-DE" sz="1600">
                <a:latin typeface="+mn-lt"/>
              </a:rPr>
              <a:t>Marcel Roesch</a:t>
            </a:r>
            <a:endParaRPr lang="de-DE" sz="1600" dirty="0">
              <a:latin typeface="+mn-lt"/>
            </a:endParaRPr>
          </a:p>
          <a:p>
            <a:pPr marL="1200150" lvl="1" indent="-514350"/>
            <a:r>
              <a:rPr lang="de-DE" sz="1600" dirty="0">
                <a:latin typeface="+mn-lt"/>
              </a:rPr>
              <a:t>Aufbau eines </a:t>
            </a:r>
            <a:r>
              <a:rPr lang="de-DE" sz="1600" b="1" dirty="0">
                <a:latin typeface="+mn-lt"/>
              </a:rPr>
              <a:t>betrieblichen Ausbildungskonzepts </a:t>
            </a:r>
            <a:r>
              <a:rPr lang="de-DE" sz="1600" dirty="0">
                <a:latin typeface="+mn-lt"/>
              </a:rPr>
              <a:t>am Beispiel der AEK Bank 1826</a:t>
            </a:r>
          </a:p>
          <a:p>
            <a:pPr marL="1200150" lvl="1" indent="-514350"/>
            <a:r>
              <a:rPr lang="de-DE" sz="1600" dirty="0">
                <a:solidFill>
                  <a:srgbClr val="FF0000"/>
                </a:solidFill>
                <a:latin typeface="+mn-lt"/>
              </a:rPr>
              <a:t>Zusätzlich (beim Apéro)</a:t>
            </a:r>
            <a:r>
              <a:rPr lang="de-DE" sz="1600" dirty="0">
                <a:latin typeface="+mn-lt"/>
              </a:rPr>
              <a:t>: </a:t>
            </a:r>
            <a:r>
              <a:rPr lang="de-DE" sz="1600" b="1" dirty="0">
                <a:latin typeface="+mn-lt"/>
              </a:rPr>
              <a:t>Berufsfeldmarketing</a:t>
            </a:r>
            <a:r>
              <a:rPr lang="de-DE" sz="1600" dirty="0">
                <a:latin typeface="+mn-lt"/>
              </a:rPr>
              <a:t> für Lernende und ausgelernte Fachkräfte</a:t>
            </a:r>
          </a:p>
          <a:p>
            <a:pPr marL="514350" indent="-514350">
              <a:buFont typeface="+mj-lt"/>
              <a:buAutoNum type="arabicPeriod"/>
            </a:pPr>
            <a:r>
              <a:rPr lang="de-CH" sz="1800" b="1" dirty="0">
                <a:latin typeface="+mn-lt"/>
              </a:rPr>
              <a:t>Fragen, Anliegen, Wünsche</a:t>
            </a:r>
          </a:p>
          <a:p>
            <a:pPr marL="514350" indent="-514350">
              <a:buFont typeface="+mj-lt"/>
              <a:buAutoNum type="arabicPeriod"/>
            </a:pPr>
            <a:r>
              <a:rPr lang="de-CH" sz="1800" b="1" dirty="0">
                <a:latin typeface="+mn-lt"/>
              </a:rPr>
              <a:t>Networking &amp; Apéro</a:t>
            </a:r>
          </a:p>
        </p:txBody>
      </p:sp>
    </p:spTree>
    <p:extLst>
      <p:ext uri="{BB962C8B-B14F-4D97-AF65-F5344CB8AC3E}">
        <p14:creationId xmlns:p14="http://schemas.microsoft.com/office/powerpoint/2010/main" val="4108116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3A60F2-DDF1-1032-16D2-0F3AF68C1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2437"/>
            <a:ext cx="9265024" cy="1325563"/>
          </a:xfrm>
        </p:spPr>
        <p:txBody>
          <a:bodyPr/>
          <a:lstStyle/>
          <a:p>
            <a:r>
              <a:rPr lang="de-CH" b="1" dirty="0"/>
              <a:t>Informationen von der </a:t>
            </a:r>
            <a:r>
              <a:rPr lang="de-CH" b="1" dirty="0" err="1"/>
              <a:t>OdA</a:t>
            </a:r>
            <a:endParaRPr lang="de-CH" b="1" dirty="0"/>
          </a:p>
        </p:txBody>
      </p:sp>
      <p:pic>
        <p:nvPicPr>
          <p:cNvPr id="1026" name="Picture 2" descr="Illustrationsvektor-gekritzelhand Gezeichnet Vom Händedruck,  Partnerschaftskonzept Lizenzfrei Nutzbare SVG, Vektorgrafiken, Clip Arts,  Illustrationen. Image 69022139.">
            <a:extLst>
              <a:ext uri="{FF2B5EF4-FFF2-40B4-BE49-F238E27FC236}">
                <a16:creationId xmlns:a16="http://schemas.microsoft.com/office/drawing/2014/main" id="{546D6ADF-D2D6-0FD6-279D-492DD6067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371" y="2138880"/>
            <a:ext cx="5159902" cy="36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F308EC-BB63-B66A-8C8F-E3688B224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0894"/>
            <a:ext cx="10515600" cy="819445"/>
          </a:xfrm>
        </p:spPr>
        <p:txBody>
          <a:bodyPr/>
          <a:lstStyle/>
          <a:p>
            <a:r>
              <a:rPr lang="de-CH" b="1" dirty="0"/>
              <a:t>Thomas Riesen, Präsident </a:t>
            </a:r>
          </a:p>
          <a:p>
            <a:r>
              <a:rPr lang="de-CH" dirty="0"/>
              <a:t>ICT-Berufsbildung Bern</a:t>
            </a:r>
          </a:p>
          <a:p>
            <a:endParaRPr lang="de-CH" dirty="0"/>
          </a:p>
        </p:txBody>
      </p:sp>
      <p:pic>
        <p:nvPicPr>
          <p:cNvPr id="7" name="Grafik 6" descr="Ein Bild, das Person, Mann, Schlips, tragen enthält.&#10;&#10;Automatisch generierte Beschreibung">
            <a:extLst>
              <a:ext uri="{FF2B5EF4-FFF2-40B4-BE49-F238E27FC236}">
                <a16:creationId xmlns:a16="http://schemas.microsoft.com/office/drawing/2014/main" id="{152B6B78-316B-7EB0-CB1B-95C0590B18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956" y="2510337"/>
            <a:ext cx="2178000" cy="2880000"/>
          </a:xfrm>
          <a:prstGeom prst="rect">
            <a:avLst/>
          </a:prstGeom>
        </p:spPr>
      </p:pic>
      <p:pic>
        <p:nvPicPr>
          <p:cNvPr id="4" name="Picture 2" descr="ICT-Berufsbildung BE (@ictbern) / Twitter">
            <a:extLst>
              <a:ext uri="{FF2B5EF4-FFF2-40B4-BE49-F238E27FC236}">
                <a16:creationId xmlns:a16="http://schemas.microsoft.com/office/drawing/2014/main" id="{B705DFE8-55D8-3C93-DA6A-998B6EEDF46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311371" y="4273515"/>
            <a:ext cx="1872645" cy="187264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15325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ildung trotz Corona - Plattform J">
            <a:extLst>
              <a:ext uri="{FF2B5EF4-FFF2-40B4-BE49-F238E27FC236}">
                <a16:creationId xmlns:a16="http://schemas.microsoft.com/office/drawing/2014/main" id="{ED0A02F8-1FE2-E34B-2973-BFD50FF21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00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7D73EA90-DB85-F128-A0AF-1154FE2A7D7F}"/>
              </a:ext>
            </a:extLst>
          </p:cNvPr>
          <p:cNvSpPr txBox="1">
            <a:spLocks/>
          </p:cNvSpPr>
          <p:nvPr/>
        </p:nvSpPr>
        <p:spPr>
          <a:xfrm>
            <a:off x="-108586" y="5778643"/>
            <a:ext cx="12405783" cy="6016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3600" dirty="0">
                <a:cs typeface="+mj-cs"/>
              </a:rPr>
              <a:t>   </a:t>
            </a:r>
            <a:r>
              <a:rPr lang="en-US" sz="3600" dirty="0" err="1">
                <a:cs typeface="+mj-cs"/>
              </a:rPr>
              <a:t>Informationen</a:t>
            </a:r>
            <a:r>
              <a:rPr lang="en-US" sz="3600" dirty="0">
                <a:cs typeface="+mj-cs"/>
              </a:rPr>
              <a:t> </a:t>
            </a:r>
            <a:r>
              <a:rPr lang="en-US" sz="3600" dirty="0" err="1">
                <a:cs typeface="+mj-cs"/>
              </a:rPr>
              <a:t>aus</a:t>
            </a:r>
            <a:r>
              <a:rPr lang="en-US" sz="3600" dirty="0">
                <a:cs typeface="+mj-cs"/>
              </a:rPr>
              <a:t> der </a:t>
            </a:r>
            <a:r>
              <a:rPr lang="en-US" sz="3600" dirty="0" err="1">
                <a:cs typeface="+mj-cs"/>
              </a:rPr>
              <a:t>Berufsfachschule</a:t>
            </a:r>
            <a:endParaRPr lang="en-US" sz="36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258587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5FB1E3-A445-67C2-CD46-9D12A3066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2438"/>
            <a:ext cx="8614804" cy="1325563"/>
          </a:xfrm>
        </p:spPr>
        <p:txBody>
          <a:bodyPr/>
          <a:lstStyle/>
          <a:p>
            <a:r>
              <a:rPr lang="de-DE" b="1" dirty="0">
                <a:solidFill>
                  <a:srgbClr val="000000"/>
                </a:solidFill>
              </a:rPr>
              <a:t>Anzahl EDB-Lernende </a:t>
            </a:r>
            <a:br>
              <a:rPr lang="de-DE" b="1" dirty="0">
                <a:solidFill>
                  <a:srgbClr val="000000"/>
                </a:solidFill>
              </a:rPr>
            </a:br>
            <a:r>
              <a:rPr lang="de-DE" b="1" dirty="0">
                <a:solidFill>
                  <a:srgbClr val="000000"/>
                </a:solidFill>
                <a:latin typeface="Segoe UI" panose="020B0502040204020203" pitchFamily="34" charset="0"/>
              </a:rPr>
              <a:t>Start Sommer 2026</a:t>
            </a:r>
            <a:endParaRPr lang="de-CH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05A99BDF-0E25-7EA9-10B6-AE15EB7BF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342793"/>
              </p:ext>
            </p:extLst>
          </p:nvPr>
        </p:nvGraphicFramePr>
        <p:xfrm>
          <a:off x="984000" y="1778001"/>
          <a:ext cx="1022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000">
                  <a:extLst>
                    <a:ext uri="{9D8B030D-6E8A-4147-A177-3AD203B41FA5}">
                      <a16:colId xmlns:a16="http://schemas.microsoft.com/office/drawing/2014/main" val="291052377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3627563093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958017256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1786605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Jahrgang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/>
                        <a:t>EFZ-Klasse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/>
                        <a:t>EFZ-Klasse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/>
                        <a:t>BM-Klasse 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937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b="1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/>
                        <a:t>17 Lernende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de-CH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/>
                        <a:t>8 Lernende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28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b="1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/>
                        <a:t>13 Lernende</a:t>
                      </a:r>
                      <a:endParaRPr lang="de-CH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/>
                        <a:t>15 Lernende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/>
                        <a:t>7 Lernende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54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b="1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/>
                        <a:t>11 Lernende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/>
                        <a:t>11 Lernende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/>
                        <a:t>20 Lernende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292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b="1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>
                          <a:solidFill>
                            <a:srgbClr val="000000"/>
                          </a:solidFill>
                        </a:rPr>
                        <a:t>24</a:t>
                      </a:r>
                      <a:r>
                        <a:rPr lang="de-CH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de-CH" dirty="0"/>
                        <a:t>Lernende</a:t>
                      </a:r>
                      <a:endParaRPr lang="de-CH" baseline="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CH" baseline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>
                          <a:solidFill>
                            <a:srgbClr val="000000"/>
                          </a:solidFill>
                        </a:rPr>
                        <a:t>14</a:t>
                      </a:r>
                      <a:r>
                        <a:rPr lang="de-CH" baseline="0" dirty="0">
                          <a:solidFill>
                            <a:srgbClr val="000000"/>
                          </a:solidFill>
                        </a:rPr>
                        <a:t> Lernende</a:t>
                      </a:r>
                      <a:endParaRPr lang="de-CH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607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7903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732BC-F9C8-85E6-90A1-05CF927D8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6A1AEE57-FB32-930F-B212-737A290D17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8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84B8FA6-7FA5-BABD-5B11-AE3B3D32509A}"/>
              </a:ext>
            </a:extLst>
          </p:cNvPr>
          <p:cNvSpPr txBox="1"/>
          <p:nvPr/>
        </p:nvSpPr>
        <p:spPr>
          <a:xfrm>
            <a:off x="0" y="3512820"/>
            <a:ext cx="12191980" cy="18466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«Brückenbauer und Strategen: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Neben reinen </a:t>
            </a:r>
            <a:r>
              <a:rPr kumimoji="0" lang="de-CH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Techprofilen</a:t>
            </a:r>
            <a:r>
              <a:rPr kumimoji="0" lang="de-CH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suchen Firmen verstärkt Fachleute, die KI-Technologien in konkreten Geschäftsnutzen übersetzen»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Quelle: Tages-Anzeiger 8. Oktober 2026 zit. nach 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«Swiss AI Jobs Report 2026» der Hochschule Luzern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9596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7106D-6839-CB22-F19F-DEC34ACC9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2607B0F3-34B1-7DDD-C584-11DA6657B6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8" b="-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AE88A3E-DFCF-9474-E566-C1151AF10168}"/>
              </a:ext>
            </a:extLst>
          </p:cNvPr>
          <p:cNvSpPr txBox="1"/>
          <p:nvPr/>
        </p:nvSpPr>
        <p:spPr>
          <a:xfrm>
            <a:off x="0" y="3512820"/>
            <a:ext cx="12191980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Entwickler:innen</a:t>
            </a:r>
            <a:r>
              <a:rPr kumimoji="0" lang="de-CH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digitales Business EFZ: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Dieser Lehrberuf gilt als der zentrale Brückenbauer zwischen Mensch, Technik und Wirtschaft in der </a:t>
            </a:r>
            <a:r>
              <a:rPr kumimoji="0" lang="de-DE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modernen Arbeitswelt.</a:t>
            </a:r>
            <a:endParaRPr kumimoji="0" lang="de-CH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2364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FE8FE-E03E-F01E-5A32-A930F32EF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81961A-F238-26DC-D10D-556A6C81A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2438"/>
            <a:ext cx="8797684" cy="1325563"/>
          </a:xfrm>
        </p:spPr>
        <p:txBody>
          <a:bodyPr/>
          <a:lstStyle/>
          <a:p>
            <a:r>
              <a:rPr lang="de-CH" dirty="0"/>
              <a:t>Personelles – Austritte per 31.7.26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07EEDC-3A5F-A5BB-537E-0D5495038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19785"/>
            <a:ext cx="10481235" cy="3732442"/>
          </a:xfrm>
        </p:spPr>
        <p:txBody>
          <a:bodyPr/>
          <a:lstStyle/>
          <a:p>
            <a:r>
              <a:rPr lang="de-CH" b="1" dirty="0"/>
              <a:t>Simon </a:t>
            </a:r>
            <a:r>
              <a:rPr lang="de-CH" dirty="0" err="1"/>
              <a:t>Tiefenauer</a:t>
            </a:r>
            <a:r>
              <a:rPr lang="de-CH" dirty="0"/>
              <a:t> (TIS), Lehrperson BKU EDB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2693FFB-7DC0-9419-F8FF-256A78B48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032" y="1778001"/>
            <a:ext cx="1970526" cy="234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3717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5D50C-05A1-C451-5FD7-52A124198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AD981B-C19E-D965-5E0D-D1A58465C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2438"/>
            <a:ext cx="8797684" cy="1325563"/>
          </a:xfrm>
        </p:spPr>
        <p:txBody>
          <a:bodyPr/>
          <a:lstStyle/>
          <a:p>
            <a:r>
              <a:rPr lang="de-CH" dirty="0"/>
              <a:t>Personelles – Eintritte per 1.8.26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0855FA-6ECC-AA74-61B8-29765199F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6"/>
            <a:ext cx="10481235" cy="4126601"/>
          </a:xfrm>
        </p:spPr>
        <p:txBody>
          <a:bodyPr/>
          <a:lstStyle/>
          <a:p>
            <a:r>
              <a:rPr lang="de-CH" b="1" dirty="0"/>
              <a:t>Alina</a:t>
            </a:r>
            <a:r>
              <a:rPr lang="de-CH" dirty="0"/>
              <a:t> Wallau (WAA), Lehrperson ABU/Sport (EDB)</a:t>
            </a:r>
          </a:p>
          <a:p>
            <a:endParaRPr lang="de-CH" dirty="0"/>
          </a:p>
          <a:p>
            <a:endParaRPr lang="de-CH" dirty="0"/>
          </a:p>
          <a:p>
            <a:endParaRPr lang="de-CH" dirty="0"/>
          </a:p>
          <a:p>
            <a:pPr algn="r"/>
            <a:r>
              <a:rPr lang="de-CH" b="1" dirty="0"/>
              <a:t>Gabriel</a:t>
            </a:r>
            <a:r>
              <a:rPr lang="de-CH" dirty="0"/>
              <a:t> Frischknecht (FRG), Lehrperson BKU EDB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F1F1CBC-C0EE-0CA9-AC09-7C732C085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1012" y="1327864"/>
            <a:ext cx="1709743" cy="234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B1A722C-F2FF-E1AA-39A5-886ECB01B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671" y="3318451"/>
            <a:ext cx="1931632" cy="234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0677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5E31FC-8EA5-3BD4-5699-DA3333277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Gesamtübersicht Stundenplan</a:t>
            </a:r>
            <a:br>
              <a:rPr lang="de-CH" dirty="0"/>
            </a:br>
            <a:r>
              <a:rPr lang="de-CH" dirty="0">
                <a:sym typeface="Wingdings" panose="05000000000000000000" pitchFamily="2" charset="2"/>
              </a:rPr>
              <a:t> </a:t>
            </a:r>
            <a:r>
              <a:rPr lang="de-CH" dirty="0">
                <a:hlinkClick r:id="rId2"/>
              </a:rPr>
              <a:t>Semesterplanung</a:t>
            </a:r>
            <a:endParaRPr lang="de-CH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318370F-F1A4-9E98-97CF-B92A88DA1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144" y="1670295"/>
            <a:ext cx="6387977" cy="44508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14172839-E6A7-2D92-95F2-88F105D4C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168" y="1822695"/>
            <a:ext cx="6387977" cy="44508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3315342-C9BF-D69E-9661-C55D8511F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1752" y="1822695"/>
            <a:ext cx="6387977" cy="44508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8B6F5DD-83B5-B493-35CE-F24FCDD03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058" y="1975095"/>
            <a:ext cx="6387977" cy="44508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51DB953-1B6F-4D6A-C09B-62B703CBC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4364" y="2127495"/>
            <a:ext cx="6387977" cy="44508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3180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5C0244-B384-4F2E-82BB-D95FA1183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de-CH" sz="2400" b="1" dirty="0"/>
              <a:t>4. Lehrjahr </a:t>
            </a:r>
            <a:r>
              <a:rPr lang="de-CH" sz="2400" dirty="0"/>
              <a:t>(wie bisher)</a:t>
            </a:r>
          </a:p>
          <a:p>
            <a:pPr lvl="0"/>
            <a:r>
              <a:rPr lang="de-CH" sz="2400" dirty="0"/>
              <a:t>EFZ-Klassen (EDB24a und b) </a:t>
            </a:r>
            <a:r>
              <a:rPr lang="de-CH" sz="2400" b="1" dirty="0">
                <a:latin typeface="Wingdings" pitchFamily="2"/>
              </a:rPr>
              <a:t></a:t>
            </a:r>
            <a:r>
              <a:rPr lang="de-CH" sz="2400" b="1" dirty="0"/>
              <a:t> Freitag</a:t>
            </a:r>
          </a:p>
          <a:p>
            <a:pPr lvl="0"/>
            <a:r>
              <a:rPr lang="de-CH" sz="2400" dirty="0"/>
              <a:t>BM1-Klasse (BM1WEDB24Z) </a:t>
            </a:r>
            <a:r>
              <a:rPr lang="de-CH" sz="2400" b="1" dirty="0">
                <a:latin typeface="Wingdings" pitchFamily="2"/>
              </a:rPr>
              <a:t></a:t>
            </a:r>
            <a:r>
              <a:rPr lang="de-CH" sz="2400" b="1" dirty="0"/>
              <a:t> Donnerstag / Freitag</a:t>
            </a:r>
          </a:p>
          <a:p>
            <a:pPr marL="0" lvl="0" indent="0">
              <a:buNone/>
            </a:pPr>
            <a:endParaRPr lang="de-CH" sz="2400" b="1" dirty="0"/>
          </a:p>
          <a:p>
            <a:pPr marL="0" indent="0">
              <a:buNone/>
            </a:pPr>
            <a:r>
              <a:rPr lang="de-CH" sz="2400" b="1" dirty="0"/>
              <a:t>3. Lehrjahr </a:t>
            </a:r>
            <a:r>
              <a:rPr lang="de-CH" sz="2400" dirty="0"/>
              <a:t>(wie bisher, EFZ-Klasse nur noch ein Tag)</a:t>
            </a:r>
            <a:endParaRPr lang="de-CH" sz="2400" b="1" dirty="0"/>
          </a:p>
          <a:p>
            <a:pPr lvl="0"/>
            <a:r>
              <a:rPr lang="de-CH" sz="2400" dirty="0"/>
              <a:t>EFZ-Klassen (EDB25a und b) </a:t>
            </a:r>
            <a:r>
              <a:rPr lang="de-CH" sz="2400" b="1" dirty="0">
                <a:latin typeface="Wingdings" pitchFamily="2"/>
              </a:rPr>
              <a:t></a:t>
            </a:r>
            <a:r>
              <a:rPr lang="de-CH" sz="2400" b="1" dirty="0"/>
              <a:t> Dienstag</a:t>
            </a:r>
          </a:p>
          <a:p>
            <a:pPr lvl="0"/>
            <a:r>
              <a:rPr lang="de-CH" sz="2400" dirty="0"/>
              <a:t>BM1-Klasse (BM1WEDB25Z) </a:t>
            </a:r>
            <a:r>
              <a:rPr lang="de-CH" sz="2400" b="1" dirty="0">
                <a:latin typeface="Wingdings" pitchFamily="2"/>
              </a:rPr>
              <a:t></a:t>
            </a:r>
            <a:r>
              <a:rPr lang="de-CH" sz="2400" b="1" dirty="0"/>
              <a:t> Dienstag / Mittwoch</a:t>
            </a:r>
          </a:p>
          <a:p>
            <a:pPr lvl="0"/>
            <a:endParaRPr lang="de-CH" dirty="0">
              <a:solidFill>
                <a:srgbClr val="FF0000"/>
              </a:solidFill>
            </a:endParaRPr>
          </a:p>
          <a:p>
            <a:endParaRPr lang="de-CH" dirty="0"/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90A6ABE4-D5DD-456B-40E2-CD43C93C5A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452438"/>
            <a:ext cx="8142288" cy="13255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0" bIns="45720" anchor="t" anchorCtr="0" compatLnSpc="1">
            <a:noAutofit/>
          </a:bodyPr>
          <a:lstStyle/>
          <a:p>
            <a:pPr marL="0" marR="0" lvl="0" indent="0" algn="l" defTabSz="914445" rtl="0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CH" sz="4400" dirty="0"/>
              <a:t>Schultage EFZ und BM1 </a:t>
            </a:r>
            <a:br>
              <a:rPr lang="de-CH" sz="4400" dirty="0"/>
            </a:br>
            <a:r>
              <a:rPr lang="de-CH" sz="4400" dirty="0"/>
              <a:t>Schuljahr 27/28</a:t>
            </a:r>
            <a:endParaRPr lang="de-CH" sz="900" b="0" i="0" u="none" strike="noStrike" kern="1200" cap="none" spc="0" baseline="0" dirty="0">
              <a:solidFill>
                <a:srgbClr val="000000"/>
              </a:solidFill>
              <a:uFillTx/>
              <a:latin typeface="Aptos Display"/>
              <a:cs typeface="Segoe U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91430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70438-8859-B2BD-0CFA-9251C8C1F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A03D8F2-EB79-8573-A7FE-789329EB6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2400" b="1" dirty="0"/>
              <a:t>2. Lehrjahr </a:t>
            </a:r>
            <a:r>
              <a:rPr lang="de-CH" sz="2400" dirty="0"/>
              <a:t>(wie bisher)</a:t>
            </a:r>
            <a:endParaRPr lang="de-CH" sz="2400" b="1" dirty="0"/>
          </a:p>
          <a:p>
            <a:pPr lvl="0"/>
            <a:r>
              <a:rPr lang="de-CH" sz="2400" dirty="0"/>
              <a:t>EFZ-Klassen (EDB26a und b) </a:t>
            </a:r>
            <a:r>
              <a:rPr lang="de-CH" sz="2400" b="1" dirty="0">
                <a:latin typeface="Wingdings" pitchFamily="2"/>
              </a:rPr>
              <a:t></a:t>
            </a:r>
            <a:r>
              <a:rPr lang="de-CH" sz="2400" b="1" dirty="0"/>
              <a:t> Donnerstag / Freitag</a:t>
            </a:r>
          </a:p>
          <a:p>
            <a:r>
              <a:rPr lang="de-CH" sz="2400" dirty="0"/>
              <a:t>BM1-Klasse (BM1WEDB26Z) </a:t>
            </a:r>
            <a:r>
              <a:rPr lang="de-CH" sz="2400" b="1" dirty="0">
                <a:latin typeface="Wingdings" pitchFamily="2"/>
              </a:rPr>
              <a:t></a:t>
            </a:r>
            <a:r>
              <a:rPr lang="de-CH" sz="2400" b="1" dirty="0"/>
              <a:t> Donnerstag / Freitag</a:t>
            </a:r>
          </a:p>
          <a:p>
            <a:endParaRPr lang="de-CH" sz="2400" b="1" dirty="0"/>
          </a:p>
          <a:p>
            <a:pPr marL="0" indent="0">
              <a:buNone/>
            </a:pPr>
            <a:r>
              <a:rPr lang="de-CH" sz="2400" b="1" dirty="0"/>
              <a:t>1. Lehrjahr </a:t>
            </a:r>
            <a:r>
              <a:rPr lang="de-CH" sz="2400" dirty="0">
                <a:solidFill>
                  <a:srgbClr val="FF0000"/>
                </a:solidFill>
              </a:rPr>
              <a:t>(provisorisch)</a:t>
            </a:r>
            <a:endParaRPr lang="de-CH" sz="2400" b="1" dirty="0"/>
          </a:p>
          <a:p>
            <a:pPr lvl="0"/>
            <a:r>
              <a:rPr lang="de-CH" sz="2400" dirty="0"/>
              <a:t>EFZ-Klassen (EDB27a) </a:t>
            </a:r>
            <a:r>
              <a:rPr lang="de-CH" sz="2400" b="1" dirty="0">
                <a:latin typeface="Wingdings" pitchFamily="2"/>
              </a:rPr>
              <a:t></a:t>
            </a:r>
            <a:r>
              <a:rPr lang="de-CH" sz="2400" b="1" dirty="0"/>
              <a:t> Montag / Dienstag</a:t>
            </a:r>
          </a:p>
          <a:p>
            <a:pPr lvl="0"/>
            <a:r>
              <a:rPr lang="de-CH" sz="2400" dirty="0"/>
              <a:t>BM1-Klasse (BM1WEDB27Z) </a:t>
            </a:r>
            <a:r>
              <a:rPr lang="de-CH" sz="2400" b="1" dirty="0">
                <a:latin typeface="Wingdings" pitchFamily="2"/>
              </a:rPr>
              <a:t></a:t>
            </a:r>
            <a:r>
              <a:rPr lang="de-CH" sz="2400" b="1" dirty="0"/>
              <a:t> Montag / Dienstag</a:t>
            </a:r>
          </a:p>
          <a:p>
            <a:pPr lvl="0"/>
            <a:endParaRPr lang="de-CH" dirty="0">
              <a:solidFill>
                <a:srgbClr val="FF0000"/>
              </a:solidFill>
            </a:endParaRPr>
          </a:p>
          <a:p>
            <a:endParaRPr lang="de-CH" dirty="0"/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D9EC4805-00AC-FC68-99C4-C08CE4751B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452438"/>
            <a:ext cx="8142288" cy="13255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45720" rIns="0" bIns="45720" anchor="t" anchorCtr="0" compatLnSpc="1">
            <a:noAutofit/>
          </a:bodyPr>
          <a:lstStyle/>
          <a:p>
            <a:pPr lvl="0" defTabSz="914445">
              <a:spcBef>
                <a:spcPts val="0"/>
              </a:spcBef>
              <a:spcAft>
                <a:spcPts val="6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CH" sz="4400" dirty="0"/>
              <a:t>Schultage EFZ und BM1 </a:t>
            </a:r>
            <a:br>
              <a:rPr lang="de-CH" sz="4400" dirty="0"/>
            </a:br>
            <a:r>
              <a:rPr lang="de-CH" sz="4400" dirty="0"/>
              <a:t>Schuljahr 27/28</a:t>
            </a:r>
            <a:endParaRPr lang="de-CH" sz="900" b="0" i="0" u="none" strike="noStrike" kern="1200" cap="none" spc="0" baseline="0" dirty="0">
              <a:solidFill>
                <a:srgbClr val="000000"/>
              </a:solidFill>
              <a:uFillTx/>
              <a:latin typeface="Aptos Display"/>
              <a:cs typeface="Segoe U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82223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e kontinuierliche Evolution von smartlearn · Software-Studio Bern |  whatwedo">
            <a:extLst>
              <a:ext uri="{FF2B5EF4-FFF2-40B4-BE49-F238E27FC236}">
                <a16:creationId xmlns:a16="http://schemas.microsoft.com/office/drawing/2014/main" id="{7B18248C-C344-3CC7-93E4-6F364DF01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5925" y="-8966"/>
            <a:ext cx="12670678" cy="6866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F396194-1A16-1B89-6EAC-7C75D309EE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5891" y="5539823"/>
            <a:ext cx="2203479" cy="579200"/>
          </a:xfrm>
          <a:prstGeom prst="rect">
            <a:avLst/>
          </a:prstGeom>
        </p:spPr>
      </p:pic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965DCCDD-C829-E978-AB09-491E66286590}"/>
              </a:ext>
            </a:extLst>
          </p:cNvPr>
          <p:cNvGrpSpPr/>
          <p:nvPr/>
        </p:nvGrpSpPr>
        <p:grpSpPr>
          <a:xfrm>
            <a:off x="7228845" y="4141008"/>
            <a:ext cx="1834790" cy="2058781"/>
            <a:chOff x="2067760" y="3332115"/>
            <a:chExt cx="1834790" cy="2058781"/>
          </a:xfrm>
        </p:grpSpPr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849F80D6-4E12-088C-A8CF-3B78E3A34AFE}"/>
                </a:ext>
              </a:extLst>
            </p:cNvPr>
            <p:cNvSpPr txBox="1"/>
            <p:nvPr/>
          </p:nvSpPr>
          <p:spPr>
            <a:xfrm rot="18774797">
              <a:off x="1946399" y="3453476"/>
              <a:ext cx="1350718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t">
                <a:lnSpc>
                  <a:spcPct val="100000"/>
                </a:lnSpc>
                <a:buNone/>
              </a:pPr>
              <a:r>
                <a:rPr lang="de-CH" sz="6600" b="0" i="0" dirty="0">
                  <a:effectLst/>
                  <a:latin typeface="+mn-lt"/>
                </a:rPr>
                <a:t>🔌</a:t>
              </a:r>
              <a:endParaRPr lang="de-CH" sz="6600" b="0" i="0" dirty="0">
                <a:effectLst/>
                <a:latin typeface="Segoe UI" panose="020B0502040204020203" pitchFamily="34" charset="0"/>
              </a:endParaRP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DBEE7C9D-C68B-F15F-618C-1750975A1E02}"/>
                </a:ext>
              </a:extLst>
            </p:cNvPr>
            <p:cNvSpPr txBox="1"/>
            <p:nvPr/>
          </p:nvSpPr>
          <p:spPr>
            <a:xfrm rot="8041212">
              <a:off x="2673193" y="4161539"/>
              <a:ext cx="1350718" cy="11079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t">
                <a:lnSpc>
                  <a:spcPct val="100000"/>
                </a:lnSpc>
                <a:buNone/>
              </a:pPr>
              <a:r>
                <a:rPr lang="de-CH" sz="6600" b="0" i="0" dirty="0">
                  <a:effectLst/>
                  <a:latin typeface="+mn-lt"/>
                </a:rPr>
                <a:t>🔌</a:t>
              </a:r>
              <a:endParaRPr lang="de-CH" sz="6600" b="0" i="0" dirty="0">
                <a:effectLst/>
                <a:latin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865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916F1B6-1C11-2927-F753-9D83A01B8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" y="0"/>
            <a:ext cx="121790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873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D4E34B-D07C-60F6-B2E2-5CA6A6460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err="1"/>
              <a:t>Swissskills</a:t>
            </a:r>
            <a:r>
              <a:rPr lang="de-CH" dirty="0"/>
              <a:t> – </a:t>
            </a:r>
            <a:br>
              <a:rPr lang="de-CH" dirty="0"/>
            </a:br>
            <a:r>
              <a:rPr lang="de-CH" b="1" dirty="0"/>
              <a:t>neuer </a:t>
            </a:r>
            <a:r>
              <a:rPr lang="de-CH" b="1" dirty="0" err="1"/>
              <a:t>Skill</a:t>
            </a:r>
            <a:r>
              <a:rPr lang="de-CH" b="1" dirty="0"/>
              <a:t> «Digital Business»</a:t>
            </a:r>
            <a:endParaRPr lang="de-CH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3F9A86A-BA50-9D74-C361-01D2C3E09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600" i="1" dirty="0"/>
              <a:t>«Entwickle innovative digitale Lösungen und zeige deine Kompetenzen in den Bereichen Prozesse, Daten und Innovation. </a:t>
            </a:r>
          </a:p>
          <a:p>
            <a:r>
              <a:rPr lang="de-DE" sz="1600" i="1" dirty="0"/>
              <a:t>Neu entwickeln und präsentieren Lernende im </a:t>
            </a:r>
            <a:r>
              <a:rPr lang="de-DE" sz="1600" i="1" dirty="0" err="1"/>
              <a:t>Skill</a:t>
            </a:r>
            <a:r>
              <a:rPr lang="de-DE" sz="1600" i="1" dirty="0"/>
              <a:t> </a:t>
            </a:r>
            <a:r>
              <a:rPr lang="de-DE" sz="2400" i="1" dirty="0">
                <a:solidFill>
                  <a:srgbClr val="4472C4"/>
                </a:solidFill>
              </a:rPr>
              <a:t>«Digital Business» </a:t>
            </a:r>
            <a:r>
              <a:rPr lang="de-DE" sz="1600" i="1" dirty="0"/>
              <a:t>innovative Ideen oder Projekte. Die Teilnehmenden zeigen ihre </a:t>
            </a:r>
            <a:r>
              <a:rPr lang="de-DE" sz="1600" b="1" i="1" dirty="0"/>
              <a:t>Kompetenzen in den Bereichen Prozessanalyse, Datenverständnis, Innovation und Kommunikation</a:t>
            </a:r>
            <a:r>
              <a:rPr lang="de-DE" sz="1600" i="1" dirty="0"/>
              <a:t>. Die besten Teams qualifizieren sich für die ICTskills2027.»</a:t>
            </a:r>
          </a:p>
          <a:p>
            <a:endParaRPr lang="de-DE" sz="1600" dirty="0"/>
          </a:p>
          <a:p>
            <a:r>
              <a:rPr lang="de-DE" sz="1600" dirty="0"/>
              <a:t>Anmeldung bis 6. November 2026 unter:</a:t>
            </a:r>
            <a:endParaRPr lang="de-CH" sz="1600" i="1" dirty="0"/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13F8374D-8E19-D10E-BBF8-1A8A04CC3FA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376" b="4376"/>
          <a:stretch/>
        </p:blipFill>
        <p:spPr>
          <a:xfrm>
            <a:off x="6324602" y="2108655"/>
            <a:ext cx="4419600" cy="362580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2B1BD38-0FEA-C280-74F0-D5D1527C6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90" y="4998557"/>
            <a:ext cx="1282100" cy="125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72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427B3-819A-8FC5-ACF2-0C46D3F03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1B4AE1-E684-81FA-1FAD-F0CCEAD9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Erstes Qualifikationsverfahren</a:t>
            </a:r>
            <a:br>
              <a:rPr lang="de-DE" dirty="0"/>
            </a:br>
            <a:r>
              <a:rPr lang="de-DE" sz="3600" dirty="0">
                <a:latin typeface="+mn-lt"/>
              </a:rPr>
              <a:t>Finale Informationen</a:t>
            </a:r>
            <a:endParaRPr lang="de-DE" dirty="0"/>
          </a:p>
        </p:txBody>
      </p:sp>
      <p:pic>
        <p:nvPicPr>
          <p:cNvPr id="1028" name="Picture 4" descr="Erich Hofer (@hoferer) / X">
            <a:extLst>
              <a:ext uri="{FF2B5EF4-FFF2-40B4-BE49-F238E27FC236}">
                <a16:creationId xmlns:a16="http://schemas.microsoft.com/office/drawing/2014/main" id="{3F2E1AD3-03B1-DA2C-1F13-4D6A80936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87" y="3073826"/>
            <a:ext cx="2510109" cy="251010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AF9CED-3D66-8636-63CB-B644077D2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551" y="2103436"/>
            <a:ext cx="5078506" cy="1325564"/>
          </a:xfrm>
        </p:spPr>
        <p:txBody>
          <a:bodyPr/>
          <a:lstStyle/>
          <a:p>
            <a:r>
              <a:rPr lang="de-CH" b="1" dirty="0"/>
              <a:t>Erich Hofer, Chefexperte EDB</a:t>
            </a:r>
            <a:endParaRPr lang="de-CH" dirty="0"/>
          </a:p>
          <a:p>
            <a:r>
              <a:rPr lang="de-CH" sz="2000" i="1" dirty="0"/>
              <a:t>CIO Bau- und Verkehrsdirektion BE</a:t>
            </a:r>
          </a:p>
        </p:txBody>
      </p:sp>
      <p:pic>
        <p:nvPicPr>
          <p:cNvPr id="4" name="Grafik 3" descr="Marcel Roesch - Storytelling, Keynotes und Kommunikationsberatung">
            <a:extLst>
              <a:ext uri="{FF2B5EF4-FFF2-40B4-BE49-F238E27FC236}">
                <a16:creationId xmlns:a16="http://schemas.microsoft.com/office/drawing/2014/main" id="{E0C50565-E932-6298-105F-B0F28BCB7A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6" t="7583" r="2088" b="23501"/>
          <a:stretch>
            <a:fillRect/>
          </a:stretch>
        </p:blipFill>
        <p:spPr>
          <a:xfrm>
            <a:off x="8048000" y="2067112"/>
            <a:ext cx="2510109" cy="2397307"/>
          </a:xfrm>
          <a:prstGeom prst="ellipse">
            <a:avLst/>
          </a:prstGeom>
          <a:noFill/>
        </p:spPr>
      </p:pic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CE220198-763B-E86F-FBA1-5343F1D84F80}"/>
              </a:ext>
            </a:extLst>
          </p:cNvPr>
          <p:cNvSpPr txBox="1">
            <a:spLocks/>
          </p:cNvSpPr>
          <p:nvPr/>
        </p:nvSpPr>
        <p:spPr>
          <a:xfrm>
            <a:off x="4431130" y="4464419"/>
            <a:ext cx="6345115" cy="1325564"/>
          </a:xfrm>
          <a:prstGeom prst="rect">
            <a:avLst/>
          </a:prstGeom>
        </p:spPr>
        <p:txBody>
          <a:bodyPr/>
          <a:lstStyle>
            <a:lvl1pPr marL="0" indent="0" algn="l" defTabSz="914443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EB9"/>
              </a:buClr>
              <a:buFont typeface="Wingdings" panose="05000000000000000000" pitchFamily="2" charset="2"/>
              <a:buNone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34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2pPr>
            <a:lvl3pPr marL="1143054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3pPr>
            <a:lvl4pPr marL="1600276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4pPr>
            <a:lvl5pPr marL="2057498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5pPr>
            <a:lvl6pPr marL="2286110" indent="0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1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63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86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b="1" dirty="0"/>
              <a:t>Marcel Roesch, </a:t>
            </a:r>
            <a:r>
              <a:rPr lang="de-CH" b="1" dirty="0" err="1"/>
              <a:t>Stv</a:t>
            </a:r>
            <a:r>
              <a:rPr lang="de-CH" b="1" dirty="0"/>
              <a:t>. Chefexperte EDB</a:t>
            </a:r>
            <a:endParaRPr lang="de-CH" dirty="0"/>
          </a:p>
          <a:p>
            <a:pPr algn="r"/>
            <a:r>
              <a:rPr lang="de-CH" sz="2000" i="1" dirty="0"/>
              <a:t>Leiter Swisscom Filmteam </a:t>
            </a:r>
          </a:p>
        </p:txBody>
      </p:sp>
    </p:spTree>
    <p:extLst>
      <p:ext uri="{BB962C8B-B14F-4D97-AF65-F5344CB8AC3E}">
        <p14:creationId xmlns:p14="http://schemas.microsoft.com/office/powerpoint/2010/main" val="410219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B725DB-B51B-9E0A-AE03-AF6CF4EA1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3783"/>
            <a:ext cx="8141898" cy="1254218"/>
          </a:xfrm>
        </p:spPr>
        <p:txBody>
          <a:bodyPr/>
          <a:lstStyle/>
          <a:p>
            <a:r>
              <a:rPr lang="de-CH" dirty="0"/>
              <a:t>Qualifikationsverfahren EFZ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71E197A-DBE3-79C2-FBF7-0DBA879ED896}"/>
              </a:ext>
            </a:extLst>
          </p:cNvPr>
          <p:cNvSpPr/>
          <p:nvPr/>
        </p:nvSpPr>
        <p:spPr>
          <a:xfrm>
            <a:off x="3232824" y="1402656"/>
            <a:ext cx="4824536" cy="5760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Qualifikationsbereiche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Entwickler:in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digitales Business EFZ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7209D6B-2CED-E053-9AEE-DFB546E322E3}"/>
              </a:ext>
            </a:extLst>
          </p:cNvPr>
          <p:cNvSpPr/>
          <p:nvPr/>
        </p:nvSpPr>
        <p:spPr>
          <a:xfrm>
            <a:off x="1343472" y="2564904"/>
            <a:ext cx="2520280" cy="5760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Allgemeinbildung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4C571F0-FF7A-29D6-7E15-C91BB27D4ADA}"/>
              </a:ext>
            </a:extLst>
          </p:cNvPr>
          <p:cNvSpPr/>
          <p:nvPr/>
        </p:nvSpPr>
        <p:spPr>
          <a:xfrm>
            <a:off x="4385140" y="2564904"/>
            <a:ext cx="2520280" cy="57606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Erfahrungsnote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DEA072A-351C-3820-C92C-EDABFBEBF0ED}"/>
              </a:ext>
            </a:extLst>
          </p:cNvPr>
          <p:cNvSpPr/>
          <p:nvPr/>
        </p:nvSpPr>
        <p:spPr>
          <a:xfrm>
            <a:off x="7426808" y="2564904"/>
            <a:ext cx="2520280" cy="57606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Praktische Arbeit (IPA)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F3B87A7A-7F30-5166-7C10-6ACB8AE1D5AD}"/>
              </a:ext>
            </a:extLst>
          </p:cNvPr>
          <p:cNvSpPr/>
          <p:nvPr/>
        </p:nvSpPr>
        <p:spPr>
          <a:xfrm>
            <a:off x="1343472" y="3284984"/>
            <a:ext cx="2520280" cy="5760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Gewichtung 20%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Gerundet auf 1/10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37A8F09-2075-06DC-33B1-FE6473F5C23E}"/>
              </a:ext>
            </a:extLst>
          </p:cNvPr>
          <p:cNvSpPr/>
          <p:nvPr/>
        </p:nvSpPr>
        <p:spPr>
          <a:xfrm>
            <a:off x="4387844" y="3293360"/>
            <a:ext cx="2520280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Gewichtung 40%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Gerundet auf 1/10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D920E640-C7EA-2350-7B3A-CD4F6A0A8B0C}"/>
              </a:ext>
            </a:extLst>
          </p:cNvPr>
          <p:cNvSpPr/>
          <p:nvPr/>
        </p:nvSpPr>
        <p:spPr>
          <a:xfrm>
            <a:off x="7426808" y="3284984"/>
            <a:ext cx="2520280" cy="57606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Gewichtung 40%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Gerundet auf 1/10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5825EF7-4B61-AA8B-F6F9-C9E57F74C9D8}"/>
              </a:ext>
            </a:extLst>
          </p:cNvPr>
          <p:cNvSpPr/>
          <p:nvPr/>
        </p:nvSpPr>
        <p:spPr>
          <a:xfrm>
            <a:off x="1340768" y="4013440"/>
            <a:ext cx="2520280" cy="57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Keine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Fallnote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9B0D3938-FA58-CB96-EA4C-E7CA9C59E008}"/>
              </a:ext>
            </a:extLst>
          </p:cNvPr>
          <p:cNvSpPr/>
          <p:nvPr/>
        </p:nvSpPr>
        <p:spPr>
          <a:xfrm>
            <a:off x="4385140" y="4021816"/>
            <a:ext cx="2520280" cy="57606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Fallnote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mindestens 4 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14FB2F05-C9BE-EC70-19B5-56A73BC5CEEB}"/>
              </a:ext>
            </a:extLst>
          </p:cNvPr>
          <p:cNvSpPr/>
          <p:nvPr/>
        </p:nvSpPr>
        <p:spPr>
          <a:xfrm>
            <a:off x="7424104" y="4013440"/>
            <a:ext cx="2520280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Fallnote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mindestens 4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5543C07-E956-78E5-6825-78998D1D0D10}"/>
              </a:ext>
            </a:extLst>
          </p:cNvPr>
          <p:cNvSpPr/>
          <p:nvPr/>
        </p:nvSpPr>
        <p:spPr>
          <a:xfrm>
            <a:off x="2726436" y="5175688"/>
            <a:ext cx="5837689" cy="5760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Gesamtnote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mindestens 4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" name="Verbinder: gewinkelt 14">
            <a:extLst>
              <a:ext uri="{FF2B5EF4-FFF2-40B4-BE49-F238E27FC236}">
                <a16:creationId xmlns:a16="http://schemas.microsoft.com/office/drawing/2014/main" id="{3E7535B9-57A3-B2C2-64C6-7447E04528A2}"/>
              </a:ext>
            </a:extLst>
          </p:cNvPr>
          <p:cNvCxnSpPr>
            <a:stCxn id="4" idx="2"/>
            <a:endCxn id="5" idx="0"/>
          </p:cNvCxnSpPr>
          <p:nvPr/>
        </p:nvCxnSpPr>
        <p:spPr>
          <a:xfrm rot="5400000">
            <a:off x="3831260" y="751072"/>
            <a:ext cx="586184" cy="3041480"/>
          </a:xfrm>
          <a:prstGeom prst="bentConnector3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Verbinder: gewinkelt 15">
            <a:extLst>
              <a:ext uri="{FF2B5EF4-FFF2-40B4-BE49-F238E27FC236}">
                <a16:creationId xmlns:a16="http://schemas.microsoft.com/office/drawing/2014/main" id="{39EA9B40-0E24-1098-0039-5828F506BB27}"/>
              </a:ext>
            </a:extLst>
          </p:cNvPr>
          <p:cNvCxnSpPr>
            <a:stCxn id="4" idx="2"/>
            <a:endCxn id="7" idx="0"/>
          </p:cNvCxnSpPr>
          <p:nvPr/>
        </p:nvCxnSpPr>
        <p:spPr>
          <a:xfrm rot="16200000" flipH="1">
            <a:off x="6872928" y="750884"/>
            <a:ext cx="586184" cy="3041856"/>
          </a:xfrm>
          <a:prstGeom prst="bentConnector3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Verbinder: gewinkelt 16">
            <a:extLst>
              <a:ext uri="{FF2B5EF4-FFF2-40B4-BE49-F238E27FC236}">
                <a16:creationId xmlns:a16="http://schemas.microsoft.com/office/drawing/2014/main" id="{0C790C33-2CF5-2EC4-2906-FE2308E49775}"/>
              </a:ext>
            </a:extLst>
          </p:cNvPr>
          <p:cNvCxnSpPr>
            <a:stCxn id="4" idx="2"/>
            <a:endCxn id="6" idx="0"/>
          </p:cNvCxnSpPr>
          <p:nvPr/>
        </p:nvCxnSpPr>
        <p:spPr>
          <a:xfrm rot="16200000" flipH="1">
            <a:off x="5352094" y="2271718"/>
            <a:ext cx="586184" cy="188"/>
          </a:xfrm>
          <a:prstGeom prst="bentConnector3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Verbinder: gewinkelt 17">
            <a:extLst>
              <a:ext uri="{FF2B5EF4-FFF2-40B4-BE49-F238E27FC236}">
                <a16:creationId xmlns:a16="http://schemas.microsoft.com/office/drawing/2014/main" id="{D476E7EE-1612-BE9C-8153-6AD53F9954F9}"/>
              </a:ext>
            </a:extLst>
          </p:cNvPr>
          <p:cNvCxnSpPr>
            <a:stCxn id="11" idx="2"/>
            <a:endCxn id="14" idx="1"/>
          </p:cNvCxnSpPr>
          <p:nvPr/>
        </p:nvCxnSpPr>
        <p:spPr>
          <a:xfrm rot="16200000" flipH="1">
            <a:off x="2226564" y="4963848"/>
            <a:ext cx="874216" cy="125528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Verbinder: gewinkelt 18">
            <a:extLst>
              <a:ext uri="{FF2B5EF4-FFF2-40B4-BE49-F238E27FC236}">
                <a16:creationId xmlns:a16="http://schemas.microsoft.com/office/drawing/2014/main" id="{30FA495A-9FEA-061E-098F-E8DEA0FC520B}"/>
              </a:ext>
            </a:extLst>
          </p:cNvPr>
          <p:cNvCxnSpPr>
            <a:stCxn id="12" idx="2"/>
            <a:endCxn id="14" idx="0"/>
          </p:cNvCxnSpPr>
          <p:nvPr/>
        </p:nvCxnSpPr>
        <p:spPr>
          <a:xfrm rot="16200000" flipH="1">
            <a:off x="5356376" y="4886783"/>
            <a:ext cx="577808" cy="1"/>
          </a:xfrm>
          <a:prstGeom prst="bentConnector3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Verbinder: gewinkelt 19">
            <a:extLst>
              <a:ext uri="{FF2B5EF4-FFF2-40B4-BE49-F238E27FC236}">
                <a16:creationId xmlns:a16="http://schemas.microsoft.com/office/drawing/2014/main" id="{DBAD5537-9E56-8C69-9E5D-5833DF2B61EC}"/>
              </a:ext>
            </a:extLst>
          </p:cNvPr>
          <p:cNvCxnSpPr>
            <a:stCxn id="13" idx="2"/>
            <a:endCxn id="14" idx="3"/>
          </p:cNvCxnSpPr>
          <p:nvPr/>
        </p:nvCxnSpPr>
        <p:spPr>
          <a:xfrm rot="5400000">
            <a:off x="8187077" y="4966553"/>
            <a:ext cx="874216" cy="120119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4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B725DB-B51B-9E0A-AE03-AF6CF4EA1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21807"/>
            <a:ext cx="9610818" cy="1256194"/>
          </a:xfrm>
        </p:spPr>
        <p:txBody>
          <a:bodyPr/>
          <a:lstStyle/>
          <a:p>
            <a:r>
              <a:rPr lang="de-CH" dirty="0"/>
              <a:t>Qualifikationsverfahren EFZ mit BM 1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9D134A33-F659-21BE-18F8-C9274FC678CC}"/>
              </a:ext>
            </a:extLst>
          </p:cNvPr>
          <p:cNvSpPr/>
          <p:nvPr/>
        </p:nvSpPr>
        <p:spPr>
          <a:xfrm>
            <a:off x="2495975" y="1411534"/>
            <a:ext cx="4824536" cy="5760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Qualifikationsbereiche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Entwickler:in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digitales Business EFZ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9B9D6197-D45B-A644-CA4D-2E80BBC06521}"/>
              </a:ext>
            </a:extLst>
          </p:cNvPr>
          <p:cNvSpPr/>
          <p:nvPr/>
        </p:nvSpPr>
        <p:spPr>
          <a:xfrm>
            <a:off x="606623" y="2573782"/>
            <a:ext cx="2520280" cy="5760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Allgemeinbildung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2098CE6D-A02B-7265-109C-84986A871C6D}"/>
              </a:ext>
            </a:extLst>
          </p:cNvPr>
          <p:cNvSpPr/>
          <p:nvPr/>
        </p:nvSpPr>
        <p:spPr>
          <a:xfrm>
            <a:off x="3648291" y="2573782"/>
            <a:ext cx="2520280" cy="576064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Erfahrungsnote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9753E14D-67A9-8694-BAC1-51B9879B2B94}"/>
              </a:ext>
            </a:extLst>
          </p:cNvPr>
          <p:cNvSpPr/>
          <p:nvPr/>
        </p:nvSpPr>
        <p:spPr>
          <a:xfrm>
            <a:off x="6689959" y="2573782"/>
            <a:ext cx="2520280" cy="57606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Praktische Arbeit (IPA)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937FF59E-9FB1-0192-CB38-536E11ABCF2F}"/>
              </a:ext>
            </a:extLst>
          </p:cNvPr>
          <p:cNvSpPr/>
          <p:nvPr/>
        </p:nvSpPr>
        <p:spPr>
          <a:xfrm>
            <a:off x="606623" y="3293862"/>
            <a:ext cx="2520280" cy="5760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Gewichtung 20%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Gerundet auf 1/10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37918B2E-4B01-C14A-6BFB-EDB105DB52D1}"/>
              </a:ext>
            </a:extLst>
          </p:cNvPr>
          <p:cNvSpPr/>
          <p:nvPr/>
        </p:nvSpPr>
        <p:spPr>
          <a:xfrm>
            <a:off x="3650995" y="3302238"/>
            <a:ext cx="2520280" cy="57606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Gewichtung 40%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Gerundet auf 1/10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7D39D4D6-E776-D3A4-9975-28C61305A642}"/>
              </a:ext>
            </a:extLst>
          </p:cNvPr>
          <p:cNvSpPr/>
          <p:nvPr/>
        </p:nvSpPr>
        <p:spPr>
          <a:xfrm>
            <a:off x="6689959" y="3293862"/>
            <a:ext cx="2520280" cy="57606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Gewichtung 40%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Gerundet auf 1/10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A1DF0B93-DE33-153B-D501-B347ACF0AC3C}"/>
              </a:ext>
            </a:extLst>
          </p:cNvPr>
          <p:cNvSpPr/>
          <p:nvPr/>
        </p:nvSpPr>
        <p:spPr>
          <a:xfrm>
            <a:off x="603919" y="4022318"/>
            <a:ext cx="2520280" cy="57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Keine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Fallnote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A160BB56-B63D-F146-8623-806C7D595B6D}"/>
              </a:ext>
            </a:extLst>
          </p:cNvPr>
          <p:cNvSpPr/>
          <p:nvPr/>
        </p:nvSpPr>
        <p:spPr>
          <a:xfrm>
            <a:off x="3648291" y="4030694"/>
            <a:ext cx="2520280" cy="57606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Fallnote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mindestens 4 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58A2E31A-98A2-898E-4B29-ADA178EE84AF}"/>
              </a:ext>
            </a:extLst>
          </p:cNvPr>
          <p:cNvSpPr/>
          <p:nvPr/>
        </p:nvSpPr>
        <p:spPr>
          <a:xfrm>
            <a:off x="6687255" y="4022318"/>
            <a:ext cx="2520280" cy="5760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Fallnote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mindestens 4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A575CC91-0FA6-8E69-8464-9A673CE5D4A2}"/>
              </a:ext>
            </a:extLst>
          </p:cNvPr>
          <p:cNvSpPr/>
          <p:nvPr/>
        </p:nvSpPr>
        <p:spPr>
          <a:xfrm>
            <a:off x="1989587" y="5184566"/>
            <a:ext cx="5837689" cy="5760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Gesamtnote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mindestens 4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1" name="Verbinder: gewinkelt 30">
            <a:extLst>
              <a:ext uri="{FF2B5EF4-FFF2-40B4-BE49-F238E27FC236}">
                <a16:creationId xmlns:a16="http://schemas.microsoft.com/office/drawing/2014/main" id="{7D17B208-6986-8AC6-0797-79196D0F263B}"/>
              </a:ext>
            </a:extLst>
          </p:cNvPr>
          <p:cNvCxnSpPr>
            <a:stCxn id="3" idx="2"/>
            <a:endCxn id="21" idx="0"/>
          </p:cNvCxnSpPr>
          <p:nvPr/>
        </p:nvCxnSpPr>
        <p:spPr>
          <a:xfrm rot="5400000">
            <a:off x="3094411" y="759950"/>
            <a:ext cx="586184" cy="3041480"/>
          </a:xfrm>
          <a:prstGeom prst="bentConnector3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Verbinder: gewinkelt 31">
            <a:extLst>
              <a:ext uri="{FF2B5EF4-FFF2-40B4-BE49-F238E27FC236}">
                <a16:creationId xmlns:a16="http://schemas.microsoft.com/office/drawing/2014/main" id="{54607A43-1879-5EE4-2513-AA3F54E73E11}"/>
              </a:ext>
            </a:extLst>
          </p:cNvPr>
          <p:cNvCxnSpPr>
            <a:stCxn id="3" idx="2"/>
            <a:endCxn id="23" idx="0"/>
          </p:cNvCxnSpPr>
          <p:nvPr/>
        </p:nvCxnSpPr>
        <p:spPr>
          <a:xfrm rot="16200000" flipH="1">
            <a:off x="6136079" y="759762"/>
            <a:ext cx="586184" cy="3041856"/>
          </a:xfrm>
          <a:prstGeom prst="bentConnector3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Verbinder: gewinkelt 32">
            <a:extLst>
              <a:ext uri="{FF2B5EF4-FFF2-40B4-BE49-F238E27FC236}">
                <a16:creationId xmlns:a16="http://schemas.microsoft.com/office/drawing/2014/main" id="{097D7C22-1799-A099-2D26-0D90CE831BDD}"/>
              </a:ext>
            </a:extLst>
          </p:cNvPr>
          <p:cNvCxnSpPr>
            <a:stCxn id="3" idx="2"/>
            <a:endCxn id="22" idx="0"/>
          </p:cNvCxnSpPr>
          <p:nvPr/>
        </p:nvCxnSpPr>
        <p:spPr>
          <a:xfrm rot="16200000" flipH="1">
            <a:off x="4615245" y="2280596"/>
            <a:ext cx="586184" cy="188"/>
          </a:xfrm>
          <a:prstGeom prst="bentConnector3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Verbinder: gewinkelt 33">
            <a:extLst>
              <a:ext uri="{FF2B5EF4-FFF2-40B4-BE49-F238E27FC236}">
                <a16:creationId xmlns:a16="http://schemas.microsoft.com/office/drawing/2014/main" id="{E674D750-B58B-EBDD-AAA5-A5210A9DDFAF}"/>
              </a:ext>
            </a:extLst>
          </p:cNvPr>
          <p:cNvCxnSpPr>
            <a:stCxn id="27" idx="2"/>
            <a:endCxn id="30" idx="1"/>
          </p:cNvCxnSpPr>
          <p:nvPr/>
        </p:nvCxnSpPr>
        <p:spPr>
          <a:xfrm rot="16200000" flipH="1">
            <a:off x="1489715" y="4972726"/>
            <a:ext cx="874216" cy="125528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Verbinder: gewinkelt 34">
            <a:extLst>
              <a:ext uri="{FF2B5EF4-FFF2-40B4-BE49-F238E27FC236}">
                <a16:creationId xmlns:a16="http://schemas.microsoft.com/office/drawing/2014/main" id="{FE4D53B1-A0CE-402D-106D-794B6D6ABE99}"/>
              </a:ext>
            </a:extLst>
          </p:cNvPr>
          <p:cNvCxnSpPr>
            <a:stCxn id="28" idx="2"/>
            <a:endCxn id="30" idx="0"/>
          </p:cNvCxnSpPr>
          <p:nvPr/>
        </p:nvCxnSpPr>
        <p:spPr>
          <a:xfrm rot="16200000" flipH="1">
            <a:off x="4619527" y="4895661"/>
            <a:ext cx="577808" cy="1"/>
          </a:xfrm>
          <a:prstGeom prst="bentConnector3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Verbinder: gewinkelt 35">
            <a:extLst>
              <a:ext uri="{FF2B5EF4-FFF2-40B4-BE49-F238E27FC236}">
                <a16:creationId xmlns:a16="http://schemas.microsoft.com/office/drawing/2014/main" id="{6C05F09A-5214-AF0A-AD15-AEFFD4800C24}"/>
              </a:ext>
            </a:extLst>
          </p:cNvPr>
          <p:cNvCxnSpPr>
            <a:stCxn id="29" idx="2"/>
            <a:endCxn id="30" idx="3"/>
          </p:cNvCxnSpPr>
          <p:nvPr/>
        </p:nvCxnSpPr>
        <p:spPr>
          <a:xfrm rot="5400000">
            <a:off x="7450228" y="4975431"/>
            <a:ext cx="874216" cy="120119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Multiplizieren 6">
            <a:extLst>
              <a:ext uri="{FF2B5EF4-FFF2-40B4-BE49-F238E27FC236}">
                <a16:creationId xmlns:a16="http://schemas.microsoft.com/office/drawing/2014/main" id="{AF6F2B0F-EB16-58EA-AC02-FD392769DB6A}"/>
              </a:ext>
            </a:extLst>
          </p:cNvPr>
          <p:cNvSpPr/>
          <p:nvPr/>
        </p:nvSpPr>
        <p:spPr>
          <a:xfrm>
            <a:off x="1235835" y="1987597"/>
            <a:ext cx="1188720" cy="3067396"/>
          </a:xfrm>
          <a:prstGeom prst="mathMultiply">
            <a:avLst/>
          </a:prstGeom>
          <a:solidFill>
            <a:srgbClr val="FF0000">
              <a:alpha val="5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E17C0776-8684-21DA-6DC3-FB919698ACBC}"/>
              </a:ext>
            </a:extLst>
          </p:cNvPr>
          <p:cNvSpPr txBox="1"/>
          <p:nvPr/>
        </p:nvSpPr>
        <p:spPr>
          <a:xfrm>
            <a:off x="5287143" y="3305391"/>
            <a:ext cx="576064" cy="307777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50%</a:t>
            </a:r>
            <a:endParaRPr kumimoji="0" lang="de-CH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5574483F-2525-9D3E-5CAC-A9EA9070AB6D}"/>
              </a:ext>
            </a:extLst>
          </p:cNvPr>
          <p:cNvSpPr txBox="1"/>
          <p:nvPr/>
        </p:nvSpPr>
        <p:spPr>
          <a:xfrm>
            <a:off x="8311479" y="3315135"/>
            <a:ext cx="576064" cy="307777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50%</a:t>
            </a:r>
            <a:endParaRPr kumimoji="0" lang="de-CH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43" name="Verbinder: gewinkelt 42">
            <a:extLst>
              <a:ext uri="{FF2B5EF4-FFF2-40B4-BE49-F238E27FC236}">
                <a16:creationId xmlns:a16="http://schemas.microsoft.com/office/drawing/2014/main" id="{88A4B7FF-11B6-6DB9-8B6A-106D5E2C87A2}"/>
              </a:ext>
            </a:extLst>
          </p:cNvPr>
          <p:cNvCxnSpPr>
            <a:cxnSpLocks/>
          </p:cNvCxnSpPr>
          <p:nvPr/>
        </p:nvCxnSpPr>
        <p:spPr>
          <a:xfrm rot="16200000" flipH="1">
            <a:off x="6136079" y="759179"/>
            <a:ext cx="586184" cy="3041856"/>
          </a:xfrm>
          <a:prstGeom prst="bentConnector3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hteck 48">
            <a:extLst>
              <a:ext uri="{FF2B5EF4-FFF2-40B4-BE49-F238E27FC236}">
                <a16:creationId xmlns:a16="http://schemas.microsoft.com/office/drawing/2014/main" id="{43BFE3AC-44BB-FC70-109E-92EFBD478B0A}"/>
              </a:ext>
            </a:extLst>
          </p:cNvPr>
          <p:cNvSpPr/>
          <p:nvPr/>
        </p:nvSpPr>
        <p:spPr>
          <a:xfrm>
            <a:off x="9431519" y="1410350"/>
            <a:ext cx="2519340" cy="5760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Berufsmaturitätsprüfung (BMP)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0" name="Verbinder: gewinkelt 49">
            <a:extLst>
              <a:ext uri="{FF2B5EF4-FFF2-40B4-BE49-F238E27FC236}">
                <a16:creationId xmlns:a16="http://schemas.microsoft.com/office/drawing/2014/main" id="{169132C2-C529-C83E-DC8F-B495A92D8371}"/>
              </a:ext>
            </a:extLst>
          </p:cNvPr>
          <p:cNvCxnSpPr>
            <a:cxnSpLocks/>
            <a:stCxn id="3" idx="3"/>
            <a:endCxn id="49" idx="1"/>
          </p:cNvCxnSpPr>
          <p:nvPr/>
        </p:nvCxnSpPr>
        <p:spPr>
          <a:xfrm flipV="1">
            <a:off x="7320511" y="1698382"/>
            <a:ext cx="2111008" cy="1184"/>
          </a:xfrm>
          <a:prstGeom prst="bentConnector3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E49668CF-51D1-7FD1-161B-E634FB24B8CC}"/>
              </a:ext>
            </a:extLst>
          </p:cNvPr>
          <p:cNvGrpSpPr/>
          <p:nvPr/>
        </p:nvGrpSpPr>
        <p:grpSpPr>
          <a:xfrm>
            <a:off x="9431672" y="1987015"/>
            <a:ext cx="2519340" cy="2619742"/>
            <a:chOff x="9431672" y="1987015"/>
            <a:chExt cx="2519340" cy="2619742"/>
          </a:xfrm>
        </p:grpSpPr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97D6306A-8588-9564-5775-A4ECC07D55CC}"/>
                </a:ext>
              </a:extLst>
            </p:cNvPr>
            <p:cNvSpPr/>
            <p:nvPr/>
          </p:nvSpPr>
          <p:spPr>
            <a:xfrm>
              <a:off x="9431672" y="2581574"/>
              <a:ext cx="2519340" cy="202518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Deutsch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Französisch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Englisch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Mathematik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Finanz- und Rechnungswesen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Wirtschaft und Recht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Geschichte und Politik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Technik und Umwelt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IDAF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CH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IDPA</a:t>
              </a:r>
            </a:p>
          </p:txBody>
        </p:sp>
        <p:cxnSp>
          <p:nvCxnSpPr>
            <p:cNvPr id="53" name="Verbinder: gewinkelt 52">
              <a:extLst>
                <a:ext uri="{FF2B5EF4-FFF2-40B4-BE49-F238E27FC236}">
                  <a16:creationId xmlns:a16="http://schemas.microsoft.com/office/drawing/2014/main" id="{6073B72E-D968-5D30-2796-CAF79EDED912}"/>
                </a:ext>
              </a:extLst>
            </p:cNvPr>
            <p:cNvCxnSpPr/>
            <p:nvPr/>
          </p:nvCxnSpPr>
          <p:spPr>
            <a:xfrm rot="16200000" flipH="1">
              <a:off x="10398191" y="2280013"/>
              <a:ext cx="586184" cy="188"/>
            </a:xfrm>
            <a:prstGeom prst="bentConnector3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428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7" grpId="0" animBg="1"/>
      <p:bldP spid="38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F5FBFB-26F5-E57F-0320-7008BC0E34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9" y="1122363"/>
            <a:ext cx="10512424" cy="2387600"/>
          </a:xfrm>
        </p:spPr>
        <p:txBody>
          <a:bodyPr>
            <a:normAutofit/>
          </a:bodyPr>
          <a:lstStyle/>
          <a:p>
            <a:r>
              <a:rPr lang="de-DE" dirty="0">
                <a:latin typeface="Euclid Circular B"/>
              </a:rPr>
              <a:t>8. Infotreff für EDB-Lehrbetriebe</a:t>
            </a:r>
            <a:br>
              <a:rPr lang="de-DE" dirty="0">
                <a:latin typeface="Euclid Circular B"/>
              </a:rPr>
            </a:br>
            <a:r>
              <a:rPr lang="de-DE" dirty="0">
                <a:latin typeface="Euclid Circular B"/>
              </a:rPr>
              <a:t>QV2027</a:t>
            </a:r>
            <a:endParaRPr lang="de-DE" sz="1300" dirty="0">
              <a:latin typeface="Euclid Circular B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020F9DE-DDEB-2949-9B7A-9333E73A6F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>
                <a:latin typeface="Euclid Circular B"/>
              </a:rPr>
              <a:t>14. Oktober 2027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3066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4B2865-BC22-F85A-7DFA-7980EB113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Inhalt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56BF2D-2CC7-D42A-66AD-04DA92843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de-CH" dirty="0"/>
              <a:t>Begrüssung und Vorstellung – Erich Hofer &amp; Marcel Roesch</a:t>
            </a:r>
          </a:p>
          <a:p>
            <a:pPr lvl="0"/>
            <a:r>
              <a:rPr lang="de-CH" dirty="0"/>
              <a:t>Allgemeine Informationen</a:t>
            </a:r>
          </a:p>
          <a:p>
            <a:pPr lvl="0"/>
            <a:r>
              <a:rPr lang="de-CH" dirty="0"/>
              <a:t>Wichtige Dokumente</a:t>
            </a:r>
          </a:p>
          <a:p>
            <a:pPr lvl="0"/>
            <a:r>
              <a:rPr lang="de-CH" dirty="0"/>
              <a:t>Zeitstrahl - Wichtige Termine</a:t>
            </a:r>
          </a:p>
          <a:p>
            <a:pPr lvl="0"/>
            <a:r>
              <a:rPr lang="de-CH" dirty="0"/>
              <a:t>Einsatz von KI-Tools</a:t>
            </a:r>
          </a:p>
          <a:p>
            <a:pPr lvl="0"/>
            <a:r>
              <a:rPr lang="de-CH" dirty="0"/>
              <a:t>Infoveranstaltung für KAND und VF online</a:t>
            </a:r>
          </a:p>
          <a:p>
            <a:pPr lvl="0"/>
            <a:r>
              <a:rPr lang="de-CH" dirty="0"/>
              <a:t>Abschluss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64D4027-DAB5-84D7-3D60-4AE5C382F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B56FB5-867B-0B44-860F-6020270577BC}" type="datetime1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14.10.2026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E2BFF-4362-6600-28E4-8F35217FB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t>ICT Berufsbildung Bern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35C85B-9544-30EB-07F8-7FA46ECF0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BB1F01-A1B9-F34C-86DD-5AAE5BDDB6A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4024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E20DEE-8766-B05A-A6B6-75477FE6A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Vorstellung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35F7CE-A8F7-A112-5488-99CC7FA07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b="1" dirty="0"/>
              <a:t>Erich Hofer </a:t>
            </a:r>
            <a:r>
              <a:rPr lang="de-CH" dirty="0"/>
              <a:t>- Leiter Abteilung Digital Management, Bau- und Verkehrsdirektion Kanton Bern - Chefexperte EDB im Kanton Bern</a:t>
            </a:r>
          </a:p>
          <a:p>
            <a:r>
              <a:rPr lang="de-CH" b="1" dirty="0"/>
              <a:t>Marcel Roesch </a:t>
            </a:r>
            <a:r>
              <a:rPr lang="de-CH" dirty="0"/>
              <a:t>- Leiter Swisscom Filmteam seit zehn Jahren - Mitentwickler des Kriterienkatalogs und Handbuchs EDB – </a:t>
            </a:r>
            <a:r>
              <a:rPr lang="de-CH" dirty="0" err="1"/>
              <a:t>Stv</a:t>
            </a:r>
            <a:r>
              <a:rPr lang="de-CH" dirty="0"/>
              <a:t>. Chefexperte EDB und Co-Chefexperte Mediamatik</a:t>
            </a:r>
          </a:p>
          <a:p>
            <a:endParaRPr lang="de-CH" dirty="0"/>
          </a:p>
          <a:p>
            <a:r>
              <a:rPr lang="de-CH" dirty="0"/>
              <a:t>Wir sind unter </a:t>
            </a:r>
            <a:r>
              <a:rPr lang="de-CH" dirty="0">
                <a:hlinkClick r:id="rId2"/>
              </a:rPr>
              <a:t>Chefexperte-edb@ict-berufsbildung-bern.ch</a:t>
            </a:r>
            <a:r>
              <a:rPr lang="de-CH" dirty="0"/>
              <a:t> erreichbar. </a:t>
            </a:r>
          </a:p>
          <a:p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289FD25-042B-CCBC-06AC-4E963E4F5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B56FB5-867B-0B44-860F-6020270577BC}" type="datetime1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14.10.2026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58DB1E-0128-EFA2-536C-2E918E6CA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t>ICT Berufsbildung Bern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30F223-6369-D237-3A02-25A2C5AB5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BB1F01-A1B9-F34C-86DD-5AAE5BDDB6A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79412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399CD5-BFEA-260F-B308-1FEE5B7EA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Allgemeine Informationen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C98AEE-649A-9196-DA10-39E706C12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CH" dirty="0"/>
              <a:t>Die </a:t>
            </a:r>
            <a:r>
              <a:rPr lang="de-CH" b="1" dirty="0"/>
              <a:t>praktische Abschlussprüfung (IPA) </a:t>
            </a:r>
            <a:r>
              <a:rPr lang="de-CH" dirty="0"/>
              <a:t>– eine praxisorientierte Arbeit, ausgerichtet auf die individuellen Stärken.</a:t>
            </a:r>
          </a:p>
          <a:p>
            <a:r>
              <a:rPr lang="de-CH" b="1" dirty="0"/>
              <a:t>Mögliche Inhalte: </a:t>
            </a:r>
            <a:r>
              <a:rPr lang="de-CH" dirty="0"/>
              <a:t>Datenanalyse, Evaluation von Schnittstellen und deren Beteiligte,  Prozesse entwickeln, optimieren, vereinfachen und digitalisieren, Konzepte, Schulungen und weitere Lieferobjekte im Businesskontext erarbeiten.</a:t>
            </a:r>
          </a:p>
          <a:p>
            <a:r>
              <a:rPr lang="de-CH" dirty="0"/>
              <a:t>Die </a:t>
            </a:r>
            <a:r>
              <a:rPr lang="de-CH" b="1" dirty="0"/>
              <a:t>Implementierung</a:t>
            </a:r>
            <a:r>
              <a:rPr lang="de-CH" dirty="0"/>
              <a:t> selbst ist meist </a:t>
            </a:r>
            <a:r>
              <a:rPr lang="de-CH" b="1" dirty="0"/>
              <a:t>nicht Bestandteil </a:t>
            </a:r>
            <a:r>
              <a:rPr lang="de-CH" dirty="0"/>
              <a:t>der IPA.</a:t>
            </a:r>
          </a:p>
          <a:p>
            <a:r>
              <a:rPr lang="de-CH" b="1" dirty="0"/>
              <a:t>Dauer: </a:t>
            </a:r>
            <a:r>
              <a:rPr lang="de-CH" dirty="0"/>
              <a:t>10 Arbeitstage – am Stück oder fragmentiert über maximal 2 Monate</a:t>
            </a:r>
          </a:p>
          <a:p>
            <a:r>
              <a:rPr lang="de-CH" b="1" dirty="0"/>
              <a:t>Gewichtung: </a:t>
            </a:r>
            <a:r>
              <a:rPr lang="de-CH" dirty="0"/>
              <a:t>Produktumsetzung und Arbeitsjournal 60 %, Dokumentation 30 %, Projektmanagement inkl. HEX-Besuch 10 %</a:t>
            </a:r>
          </a:p>
          <a:p>
            <a:r>
              <a:rPr lang="de-CH" dirty="0"/>
              <a:t>Der Berufsschulunterricht läuft parallel weiter; </a:t>
            </a:r>
            <a:r>
              <a:rPr lang="de-CH" b="1" dirty="0"/>
              <a:t>keine zusätzlichen Kundenaufträge </a:t>
            </a:r>
            <a:r>
              <a:rPr lang="de-CH" dirty="0"/>
              <a:t>während der IPA</a:t>
            </a:r>
          </a:p>
          <a:p>
            <a:r>
              <a:rPr lang="de-CH" dirty="0"/>
              <a:t>Bei Krankheit: ärztliches Zeugnis ab dem </a:t>
            </a:r>
            <a:r>
              <a:rPr lang="de-CH" b="1" dirty="0"/>
              <a:t>ersten Tag </a:t>
            </a:r>
            <a:r>
              <a:rPr lang="de-CH" dirty="0"/>
              <a:t>einreichen und die Experten informieren</a:t>
            </a:r>
          </a:p>
          <a:p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0E0BF49-248F-D097-3C95-E4ED1F53E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B56FB5-867B-0B44-860F-6020270577BC}" type="datetime1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14.10.2026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315900D-70F6-B4C1-F1CC-A796350AD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t>ICT Berufsbildung Bern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5F895D-CBE8-0858-BA98-B1B576874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BB1F01-A1B9-F34C-86DD-5AAE5BDDB6A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944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DAFB6-25EC-BC14-5354-0826B2F89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50BB38-DB03-0808-7A2D-5FB4F3B86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Wichtige Dokumente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49519E-CE67-15DB-CBEA-48F4DDCB90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b="1" dirty="0"/>
              <a:t>Bewertungsformular (BF) </a:t>
            </a:r>
            <a:r>
              <a:rPr lang="de-CH" dirty="0"/>
              <a:t>- Enthält Ziele und Bewertungskriterien - Vor Beginn, während der Arbeit und kurz vor der Abgabe prüfen; erfüllte Punkte abhaken</a:t>
            </a:r>
          </a:p>
          <a:p>
            <a:r>
              <a:rPr lang="de-CH" b="1" dirty="0"/>
              <a:t>IPA Handbuch (HB) </a:t>
            </a:r>
            <a:r>
              <a:rPr lang="de-CH" dirty="0"/>
              <a:t>- Erläutert das Bewertungsformular und sämtliche Kriterien – sorgfältig studieren</a:t>
            </a:r>
          </a:p>
          <a:p>
            <a:r>
              <a:rPr lang="de-CH" dirty="0"/>
              <a:t>Handbuch, Bewertungsraster und diese Präsentation stehen auf </a:t>
            </a:r>
            <a:r>
              <a:rPr lang="de-CH" b="1" dirty="0" err="1"/>
              <a:t>PkOrg</a:t>
            </a:r>
            <a:r>
              <a:rPr lang="de-CH" b="1" dirty="0"/>
              <a:t> </a:t>
            </a:r>
            <a:r>
              <a:rPr lang="de-CH" dirty="0"/>
              <a:t>unter dem </a:t>
            </a:r>
            <a:r>
              <a:rPr lang="de-CH" dirty="0" err="1"/>
              <a:t>Menupunkt</a:t>
            </a:r>
            <a:r>
              <a:rPr lang="de-CH" dirty="0"/>
              <a:t> «Dokumente» zur Verfügung.</a:t>
            </a:r>
          </a:p>
          <a:p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13A9B9-A4DA-08F9-D705-87CD9B1E9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B56FB5-867B-0B44-860F-6020270577BC}" type="datetime1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14.10.2026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5A23480-B2D2-0A50-E768-1D959E0CA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t>ICT Berufsbildung Bern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40A486-2E94-BE88-856A-C22BEA26A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BB1F01-A1B9-F34C-86DD-5AAE5BDDB6A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7427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BF64E6-568A-3A03-83C5-D375B1026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Zeitstrahl – wichtige Termine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71760FB6-F40C-FC7B-93EF-CD3C62A913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18833"/>
            <a:ext cx="9238956" cy="3063766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CDA8B8-5DB8-8660-87A4-06E1D5355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B56FB5-867B-0B44-860F-6020270577BC}" type="datetime1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14.10.2026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C5E6BD-0B32-6E92-F8D6-CADA349FC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t>ICT Berufsbildung Bern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E3DA8F5-50DC-EF53-9EF7-FBC15EB5D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BB1F01-A1B9-F34C-86DD-5AAE5BDDB6A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714DCE9-15BA-A483-4264-0955F10213D7}"/>
              </a:ext>
            </a:extLst>
          </p:cNvPr>
          <p:cNvSpPr txBox="1"/>
          <p:nvPr/>
        </p:nvSpPr>
        <p:spPr>
          <a:xfrm>
            <a:off x="838200" y="4891405"/>
            <a:ext cx="63000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Vor dem offiziellen Start </a:t>
            </a:r>
            <a:r>
              <a:rPr kumimoji="0" lang="de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darf </a:t>
            </a:r>
            <a:r>
              <a:rPr kumimoji="0" lang="de-C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nicht gearbeitet werden </a:t>
            </a:r>
            <a:r>
              <a:rPr kumimoji="0" lang="de-C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ein Verstoss kann zum Nichtbestehen führen.</a:t>
            </a:r>
          </a:p>
        </p:txBody>
      </p:sp>
    </p:spTree>
    <p:extLst>
      <p:ext uri="{BB962C8B-B14F-4D97-AF65-F5344CB8AC3E}">
        <p14:creationId xmlns:p14="http://schemas.microsoft.com/office/powerpoint/2010/main" val="12201792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E9F9C-FB88-65AD-EE67-071E598A7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9B5319-E0CA-9949-9718-66E933F81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Einsatz von KI-Tools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1B0762-71C5-5159-467B-33414F882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b="1" dirty="0"/>
              <a:t>IPA-Aufgabenstellung</a:t>
            </a:r>
            <a:r>
              <a:rPr lang="de-DE" dirty="0"/>
              <a:t> so definieren, dass </a:t>
            </a:r>
            <a:r>
              <a:rPr lang="de-DE" b="1" dirty="0"/>
              <a:t>Fachkompetenz bewiesen werden kann</a:t>
            </a:r>
            <a:endParaRPr lang="de-CH" b="1" dirty="0"/>
          </a:p>
          <a:p>
            <a:r>
              <a:rPr lang="de-CH" dirty="0"/>
              <a:t>KI als </a:t>
            </a:r>
            <a:r>
              <a:rPr lang="de-CH" b="1" dirty="0"/>
              <a:t>Hilfsmittel</a:t>
            </a:r>
            <a:r>
              <a:rPr lang="de-CH" dirty="0"/>
              <a:t> (Input, Illustrationen, Rechtschreibkorrektur) ist zulässig, </a:t>
            </a:r>
            <a:r>
              <a:rPr lang="de-CH" b="1" dirty="0"/>
              <a:t>sofern korrekt deklariert</a:t>
            </a:r>
          </a:p>
          <a:p>
            <a:r>
              <a:rPr lang="de-CH" b="1" dirty="0"/>
              <a:t>KI-generierte Inhalte dürfen nicht als eigene Abschnitte</a:t>
            </a:r>
            <a:r>
              <a:rPr lang="de-CH" dirty="0"/>
              <a:t>, Zielgruppendefinitionen oder Kunden-Avatare ausgewiesen werden</a:t>
            </a:r>
          </a:p>
          <a:p>
            <a:r>
              <a:rPr lang="de-CH" b="1" dirty="0"/>
              <a:t>KI-Quellen und Links sind zwingend</a:t>
            </a:r>
            <a:r>
              <a:rPr lang="de-CH" dirty="0"/>
              <a:t> im Anhang bzw. im Quellenverzeichnis </a:t>
            </a:r>
            <a:r>
              <a:rPr lang="de-CH" b="1" dirty="0"/>
              <a:t>anzugeben</a:t>
            </a:r>
          </a:p>
          <a:p>
            <a:r>
              <a:rPr lang="de-CH" b="1" dirty="0"/>
              <a:t>Nicht deklarierte KI-Nutzung führt zu Punktabzügen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C0529A-6AC8-687A-C0C9-950F98AF5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B56FB5-867B-0B44-860F-6020270577BC}" type="datetime1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14.10.2026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D0A3DF-3367-BEF3-A688-5C2E9CF60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t>ICT Berufsbildung Bern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99598C-4EFE-D2E5-E91C-7FE813ECA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BB1F01-A1B9-F34C-86DD-5AAE5BDDB6A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5188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A3332E-AB7D-A76E-F1F5-763AE1ADC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Infoveranstaltung für KAND und VF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F18C62-BB64-A8A6-8D9A-D771DA845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de-CH" b="1" dirty="0"/>
              <a:t>Datum:</a:t>
            </a:r>
            <a:r>
              <a:rPr lang="de-CH" dirty="0"/>
              <a:t> Donnerstag, </a:t>
            </a:r>
            <a:r>
              <a:rPr lang="de-CH" b="1" dirty="0"/>
              <a:t>15. Oktober 2026</a:t>
            </a:r>
            <a:endParaRPr lang="de-CH" dirty="0"/>
          </a:p>
          <a:p>
            <a:pPr lvl="0"/>
            <a:r>
              <a:rPr lang="de-CH" b="1" dirty="0"/>
              <a:t>Zeit:</a:t>
            </a:r>
            <a:r>
              <a:rPr lang="de-CH" dirty="0"/>
              <a:t> </a:t>
            </a:r>
            <a:r>
              <a:rPr lang="de-CH" b="1" dirty="0"/>
              <a:t>16:00 bis 17:00 Uhr</a:t>
            </a:r>
            <a:endParaRPr lang="de-CH" dirty="0"/>
          </a:p>
          <a:p>
            <a:pPr lvl="0"/>
            <a:r>
              <a:rPr lang="de-CH" b="1" dirty="0"/>
              <a:t>Link zum Livestream:</a:t>
            </a:r>
            <a:r>
              <a:rPr lang="de-CH" dirty="0"/>
              <a:t> </a:t>
            </a:r>
            <a:r>
              <a:rPr lang="de-CH" u="sng" dirty="0">
                <a:hlinkClick r:id="rId2"/>
              </a:rPr>
              <a:t>https://youtube.com/live/zmE1vgykIzQ?feature=share</a:t>
            </a:r>
            <a:endParaRPr lang="de-CH" dirty="0"/>
          </a:p>
          <a:p>
            <a:r>
              <a:rPr lang="de-CH" dirty="0"/>
              <a:t>Der Stream wird aufgezeichnet und kann im Nachhinein angeschaut werden. </a:t>
            </a:r>
            <a:r>
              <a:rPr lang="de-CH" b="1" dirty="0"/>
              <a:t>Das Anschauen der Aufzeichnung ist ebenfalls obligatorisch</a:t>
            </a:r>
            <a:r>
              <a:rPr lang="de-CH" dirty="0"/>
              <a:t>, falls du nicht live teilnehmen kannst.</a:t>
            </a:r>
          </a:p>
          <a:p>
            <a:r>
              <a:rPr lang="de-CH" dirty="0"/>
              <a:t>Bitte beachte: Es wird </a:t>
            </a:r>
            <a:r>
              <a:rPr lang="de-CH" b="1" dirty="0"/>
              <a:t>keine separate Erinnerung</a:t>
            </a:r>
            <a:r>
              <a:rPr lang="de-CH" dirty="0"/>
              <a:t> verschickt. Das Mail sollte an die </a:t>
            </a:r>
            <a:r>
              <a:rPr lang="de-CH" b="1" dirty="0"/>
              <a:t>vorgesetzte Fachkraft (VF) weitergeleitet werden</a:t>
            </a:r>
            <a:r>
              <a:rPr lang="de-CH" dirty="0"/>
              <a:t>. Herzlichen Dank dafür. </a:t>
            </a:r>
          </a:p>
          <a:p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64453C2-6075-2F12-A06D-5F04D6524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B56FB5-867B-0B44-860F-6020270577BC}" type="datetime1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14.10.2026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8CA16F-59D6-ED95-9122-C957F758C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t>ICT Berufsbildung Bern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BAB30F9-BE27-34C3-CEE3-EF7634C02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BB1F01-A1B9-F34C-86DD-5AAE5BDDB6A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E8DC349-7EF6-6FAC-947C-D5D5A2439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8649" y="681037"/>
            <a:ext cx="1805151" cy="180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85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57CDD5-F65C-F3D8-21FB-BE91E57E7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Abschluss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C23D470-B1C7-2E52-BBBE-5F4116FC8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206655" cy="435133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de-CH" dirty="0"/>
              <a:t>Orientierung an </a:t>
            </a:r>
            <a:r>
              <a:rPr lang="de-CH" b="1" dirty="0"/>
              <a:t>Handbuch, Bewertungsformular und den Vorgaben der Experten</a:t>
            </a:r>
          </a:p>
          <a:p>
            <a:pPr lvl="0"/>
            <a:r>
              <a:rPr lang="de-CH" dirty="0"/>
              <a:t>Eine </a:t>
            </a:r>
            <a:r>
              <a:rPr lang="de-CH" b="1" dirty="0"/>
              <a:t>gute Aufgabenstellung </a:t>
            </a:r>
            <a:r>
              <a:rPr lang="de-CH" dirty="0"/>
              <a:t>ist </a:t>
            </a:r>
            <a:r>
              <a:rPr lang="de-CH" b="1" dirty="0"/>
              <a:t>die Grundlage einer erfolgreichen IPA</a:t>
            </a:r>
          </a:p>
          <a:p>
            <a:pPr lvl="0"/>
            <a:r>
              <a:rPr lang="de-CH" dirty="0"/>
              <a:t>Respekt ist angebracht – </a:t>
            </a:r>
            <a:r>
              <a:rPr lang="de-CH" b="1" dirty="0"/>
              <a:t>Angst ist nicht nötig</a:t>
            </a:r>
          </a:p>
          <a:p>
            <a:pPr lvl="0"/>
            <a:endParaRPr lang="de-CH" dirty="0"/>
          </a:p>
          <a:p>
            <a:pPr lvl="0"/>
            <a:r>
              <a:rPr lang="de-CH" dirty="0"/>
              <a:t>Diese Präsentation und alle verbindlichen Dokumente sind unter </a:t>
            </a:r>
            <a:r>
              <a:rPr lang="de-CH" dirty="0" err="1">
                <a:hlinkClick r:id="rId2"/>
              </a:rPr>
              <a:t>PkOrg</a:t>
            </a:r>
            <a:r>
              <a:rPr lang="de-CH" dirty="0"/>
              <a:t> verfügbar </a:t>
            </a:r>
            <a:br>
              <a:rPr lang="de-CH" b="1" dirty="0"/>
            </a:br>
            <a:endParaRPr lang="de-CH" b="1" dirty="0"/>
          </a:p>
          <a:p>
            <a:pPr marL="0" lvl="0" indent="0">
              <a:buNone/>
            </a:pPr>
            <a:r>
              <a:rPr lang="de-CH" dirty="0"/>
              <a:t>Bei Fragen stehen wir gerne zur Verfügung – per Nachricht oder telefonisch.</a:t>
            </a:r>
          </a:p>
          <a:p>
            <a:pPr marL="0" lvl="0" indent="0">
              <a:buNone/>
            </a:pPr>
            <a:r>
              <a:rPr lang="de-CH" dirty="0">
                <a:hlinkClick r:id="rId3"/>
              </a:rPr>
              <a:t>Chefexperte-edb@ict-berufsbildung-bern.ch</a:t>
            </a:r>
            <a:r>
              <a:rPr lang="de-CH" dirty="0"/>
              <a:t> -&gt; Erich und Marcel</a:t>
            </a:r>
          </a:p>
          <a:p>
            <a:pPr marL="0" lvl="0" indent="0">
              <a:buNone/>
            </a:pPr>
            <a:br>
              <a:rPr lang="de-CH" dirty="0"/>
            </a:br>
            <a:endParaRPr lang="de-CH" dirty="0"/>
          </a:p>
          <a:p>
            <a:pPr marL="0" indent="0">
              <a:buNone/>
            </a:pPr>
            <a:r>
              <a:rPr lang="de-CH" sz="4000" b="1" dirty="0"/>
              <a:t>Wir wünschen Ihnen viel Erfolg bei Ihren IPAs.</a:t>
            </a:r>
          </a:p>
          <a:p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93233E-4593-0D7C-1D2E-67E708ABD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B56FB5-867B-0B44-860F-6020270577BC}" type="datetime1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14.10.2026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93968D-4505-309A-0E1A-00D99B4CC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t>ICT Berufsbildung Bern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EA4D8DF-1DE0-BB5A-0D4A-BCB176C6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BB1F01-A1B9-F34C-86DD-5AAE5BDDB6A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uclid Circular B" panose="020B0504000000000000" pitchFamily="34" charset="7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clid Circular B" panose="020B0504000000000000" pitchFamily="34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54674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055AB-6860-4EE7-336B-54912F163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3605FF-A211-6AC7-0FBA-B35674D4B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Aufbau Ausbildungskonzepts </a:t>
            </a:r>
            <a:r>
              <a:rPr lang="de-DE" sz="3600" dirty="0">
                <a:latin typeface="+mn-lt"/>
              </a:rPr>
              <a:t>am Beispiel der AEK Bank 1826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753D64-52C3-44CE-96DE-E576F47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7"/>
            <a:ext cx="6981825" cy="1325564"/>
          </a:xfrm>
        </p:spPr>
        <p:txBody>
          <a:bodyPr/>
          <a:lstStyle/>
          <a:p>
            <a:r>
              <a:rPr lang="de-CH" sz="2400" b="1" dirty="0"/>
              <a:t>Fabio Bartlome, </a:t>
            </a:r>
            <a:br>
              <a:rPr lang="de-CH" sz="2400" b="1" dirty="0"/>
            </a:br>
            <a:r>
              <a:rPr lang="de-CH" sz="2000" dirty="0"/>
              <a:t>Leiter Kundensupport / Verantwortlicher Lernende</a:t>
            </a:r>
          </a:p>
        </p:txBody>
      </p:sp>
      <p:pic>
        <p:nvPicPr>
          <p:cNvPr id="6" name="Grafik 5" descr="Medien &amp; Publikationen | AEK BANK 1826">
            <a:extLst>
              <a:ext uri="{FF2B5EF4-FFF2-40B4-BE49-F238E27FC236}">
                <a16:creationId xmlns:a16="http://schemas.microsoft.com/office/drawing/2014/main" id="{1D6EB7EF-488D-FD79-4469-0FCEA312D37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26408" y="3917251"/>
            <a:ext cx="4139184" cy="1871472"/>
          </a:xfrm>
          <a:prstGeom prst="rect">
            <a:avLst/>
          </a:prstGeom>
        </p:spPr>
      </p:pic>
      <p:pic>
        <p:nvPicPr>
          <p:cNvPr id="7" name="Grafik 6" descr="Arbeitgeberin und Ausbildnerin | AEK BANK 1826">
            <a:extLst>
              <a:ext uri="{FF2B5EF4-FFF2-40B4-BE49-F238E27FC236}">
                <a16:creationId xmlns:a16="http://schemas.microsoft.com/office/drawing/2014/main" id="{B7DA8E26-EE7D-FC10-30D5-0E61CD174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206" y="2655891"/>
            <a:ext cx="2545714" cy="3240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F9158A5-52CC-1022-37EC-91BBAA882B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4719" y="2655891"/>
            <a:ext cx="2545714" cy="3240000"/>
          </a:xfrm>
          <a:prstGeom prst="rect">
            <a:avLst/>
          </a:prstGeom>
        </p:spPr>
      </p:pic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93B17946-A0ED-A357-4993-3A8F289CA493}"/>
              </a:ext>
            </a:extLst>
          </p:cNvPr>
          <p:cNvSpPr txBox="1">
            <a:spLocks/>
          </p:cNvSpPr>
          <p:nvPr/>
        </p:nvSpPr>
        <p:spPr>
          <a:xfrm>
            <a:off x="4068608" y="1825627"/>
            <a:ext cx="6981825" cy="1325564"/>
          </a:xfrm>
          <a:prstGeom prst="rect">
            <a:avLst/>
          </a:prstGeom>
        </p:spPr>
        <p:txBody>
          <a:bodyPr/>
          <a:lstStyle>
            <a:lvl1pPr marL="0" indent="0" algn="l" defTabSz="914443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EB9"/>
              </a:buClr>
              <a:buFont typeface="Wingdings" panose="05000000000000000000" pitchFamily="2" charset="2"/>
              <a:buNone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34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2pPr>
            <a:lvl3pPr marL="1143054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3pPr>
            <a:lvl4pPr marL="1600276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4pPr>
            <a:lvl5pPr marL="2057498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5pPr>
            <a:lvl6pPr marL="2286110" indent="0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1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63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86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e-CH" sz="2400" b="1" dirty="0"/>
              <a:t>Elija </a:t>
            </a:r>
            <a:r>
              <a:rPr lang="de-CH" sz="2400" b="1" dirty="0" err="1"/>
              <a:t>Birenstihl</a:t>
            </a:r>
            <a:r>
              <a:rPr lang="de-CH" sz="2400" b="1" dirty="0"/>
              <a:t>, </a:t>
            </a:r>
            <a:br>
              <a:rPr lang="de-CH" sz="2400" b="1" dirty="0"/>
            </a:br>
            <a:r>
              <a:rPr lang="de-CH" sz="2000" dirty="0"/>
              <a:t>Lernender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137641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2274907-929D-417F-57D1-4A5763C5F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Ablauf Interview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E298B58-039E-5172-D1F5-CB3282307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0070"/>
            <a:ext cx="5029200" cy="4126601"/>
          </a:xfrm>
        </p:spPr>
        <p:txBody>
          <a:bodyPr/>
          <a:lstStyle/>
          <a:p>
            <a:pPr>
              <a:buNone/>
            </a:pPr>
            <a:r>
              <a:rPr lang="de-CH" sz="1800" b="1" dirty="0">
                <a:effectLst/>
              </a:rPr>
              <a:t>Teil 1 – </a:t>
            </a:r>
            <a:r>
              <a:rPr lang="de-CH" sz="1800" dirty="0">
                <a:effectLst/>
              </a:rPr>
              <a:t>Interview mit </a:t>
            </a:r>
            <a:r>
              <a:rPr lang="de-CH" sz="1800" i="1" dirty="0">
                <a:effectLst/>
              </a:rPr>
              <a:t>Fabio Bartlome</a:t>
            </a:r>
          </a:p>
          <a:p>
            <a:pPr>
              <a:buNone/>
            </a:pPr>
            <a:endParaRPr lang="de-CH" sz="1800" dirty="0"/>
          </a:p>
          <a:p>
            <a:pPr>
              <a:buNone/>
            </a:pPr>
            <a:r>
              <a:rPr lang="de-CH" sz="1800" dirty="0">
                <a:effectLst/>
              </a:rPr>
              <a:t>1. Vorstellung &amp; Kurzinfo zum Unternehmen</a:t>
            </a:r>
            <a:endParaRPr lang="de-CH" sz="1800" dirty="0"/>
          </a:p>
          <a:p>
            <a:pPr>
              <a:buNone/>
            </a:pPr>
            <a:r>
              <a:rPr lang="de-CH" sz="1800" dirty="0">
                <a:effectLst/>
              </a:rPr>
              <a:t>2. Entstehung des Ausbildungskonzepts</a:t>
            </a:r>
            <a:endParaRPr lang="de-CH" sz="1800" dirty="0"/>
          </a:p>
          <a:p>
            <a:pPr>
              <a:buNone/>
            </a:pPr>
            <a:r>
              <a:rPr lang="de-CH" sz="1800" dirty="0">
                <a:effectLst/>
              </a:rPr>
              <a:t>3. Struktur &amp; Inhalte des Ausbildungskonzepts</a:t>
            </a:r>
            <a:endParaRPr lang="de-CH" sz="1800" dirty="0"/>
          </a:p>
          <a:p>
            <a:pPr>
              <a:buNone/>
            </a:pPr>
            <a:r>
              <a:rPr lang="de-CH" sz="1800" dirty="0">
                <a:effectLst/>
              </a:rPr>
              <a:t>4. Qualitätssicherung &amp; Weiterentwicklung</a:t>
            </a:r>
            <a:endParaRPr lang="de-CH" sz="1800" dirty="0"/>
          </a:p>
          <a:p>
            <a:pPr>
              <a:buNone/>
            </a:pPr>
            <a:r>
              <a:rPr lang="de-CH" sz="1800" dirty="0">
                <a:effectLst/>
              </a:rPr>
              <a:t>5. Empfehlungen für andere Lehrbetriebe</a:t>
            </a:r>
            <a:endParaRPr lang="de-CH" sz="1800" dirty="0"/>
          </a:p>
          <a:p>
            <a:endParaRPr lang="de-CH" sz="1800" dirty="0"/>
          </a:p>
        </p:txBody>
      </p:sp>
      <p:sp>
        <p:nvSpPr>
          <p:cNvPr id="9" name="Inhaltsplatzhalter 6">
            <a:extLst>
              <a:ext uri="{FF2B5EF4-FFF2-40B4-BE49-F238E27FC236}">
                <a16:creationId xmlns:a16="http://schemas.microsoft.com/office/drawing/2014/main" id="{E2AAD827-2812-C31C-F02F-B51C9B9F764B}"/>
              </a:ext>
            </a:extLst>
          </p:cNvPr>
          <p:cNvSpPr txBox="1">
            <a:spLocks/>
          </p:cNvSpPr>
          <p:nvPr/>
        </p:nvSpPr>
        <p:spPr>
          <a:xfrm>
            <a:off x="6465498" y="2230070"/>
            <a:ext cx="5029200" cy="4126601"/>
          </a:xfrm>
          <a:prstGeom prst="rect">
            <a:avLst/>
          </a:prstGeom>
        </p:spPr>
        <p:txBody>
          <a:bodyPr/>
          <a:lstStyle>
            <a:lvl1pPr marL="0" indent="0" algn="l" defTabSz="914443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EB9"/>
              </a:buClr>
              <a:buFont typeface="Wingdings" panose="05000000000000000000" pitchFamily="2" charset="2"/>
              <a:buNone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34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2pPr>
            <a:lvl3pPr marL="1143054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3pPr>
            <a:lvl4pPr marL="1600276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4pPr>
            <a:lvl5pPr marL="2057498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5pPr>
            <a:lvl6pPr marL="2286110" indent="0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1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63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86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1800" b="1" dirty="0"/>
              <a:t>Teil 2 – </a:t>
            </a:r>
            <a:r>
              <a:rPr lang="de-CH" sz="1800" i="1" dirty="0"/>
              <a:t>Interview Elija </a:t>
            </a:r>
            <a:r>
              <a:rPr lang="de-CH" sz="1800" i="1" dirty="0" err="1"/>
              <a:t>Birenstihl</a:t>
            </a:r>
            <a:endParaRPr lang="de-CH" sz="1800" i="1" dirty="0"/>
          </a:p>
          <a:p>
            <a:endParaRPr lang="de-CH" sz="1800" dirty="0"/>
          </a:p>
          <a:p>
            <a:r>
              <a:rPr lang="de-CH" sz="1800" dirty="0"/>
              <a:t>1. Einstieg</a:t>
            </a:r>
          </a:p>
          <a:p>
            <a:r>
              <a:rPr lang="de-CH" sz="1800" dirty="0"/>
              <a:t>2. Erfahrung mit dem Ausbildungskonzept</a:t>
            </a:r>
          </a:p>
          <a:p>
            <a:r>
              <a:rPr lang="de-CH" sz="1800" dirty="0"/>
              <a:t>3. Begleitung &amp; Unterstützung</a:t>
            </a:r>
          </a:p>
          <a:p>
            <a:r>
              <a:rPr lang="de-CH" sz="1800" dirty="0"/>
              <a:t>4. Verknüpfung Schule – Betrieb – </a:t>
            </a:r>
            <a:r>
              <a:rPr lang="de-CH" sz="1800" dirty="0" err="1"/>
              <a:t>üK</a:t>
            </a:r>
            <a:endParaRPr lang="de-CH" sz="1800" dirty="0"/>
          </a:p>
          <a:p>
            <a:r>
              <a:rPr lang="de-CH" sz="1800" dirty="0"/>
              <a:t>5. Mitgestaltung &amp; Feedback</a:t>
            </a:r>
          </a:p>
          <a:p>
            <a:r>
              <a:rPr lang="de-CH" sz="1800" dirty="0"/>
              <a:t>6. Empfehlung für andere Lernende</a:t>
            </a:r>
          </a:p>
          <a:p>
            <a:endParaRPr lang="de-CH" sz="1800" dirty="0"/>
          </a:p>
        </p:txBody>
      </p:sp>
      <p:sp>
        <p:nvSpPr>
          <p:cNvPr id="14" name="Inhaltsplatzhalter 6">
            <a:extLst>
              <a:ext uri="{FF2B5EF4-FFF2-40B4-BE49-F238E27FC236}">
                <a16:creationId xmlns:a16="http://schemas.microsoft.com/office/drawing/2014/main" id="{367152A7-3D97-8DCF-686A-A6BBCF647833}"/>
              </a:ext>
            </a:extLst>
          </p:cNvPr>
          <p:cNvSpPr txBox="1">
            <a:spLocks/>
          </p:cNvSpPr>
          <p:nvPr/>
        </p:nvSpPr>
        <p:spPr>
          <a:xfrm>
            <a:off x="838200" y="1450731"/>
            <a:ext cx="10656498" cy="509954"/>
          </a:xfrm>
          <a:prstGeom prst="rect">
            <a:avLst/>
          </a:prstGeom>
        </p:spPr>
        <p:txBody>
          <a:bodyPr/>
          <a:lstStyle>
            <a:lvl1pPr marL="0" indent="0" algn="l" defTabSz="914443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6EB9"/>
              </a:buClr>
              <a:buFont typeface="Wingdings" panose="05000000000000000000" pitchFamily="2" charset="2"/>
              <a:buNone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34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2pPr>
            <a:lvl3pPr marL="1143054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3pPr>
            <a:lvl4pPr marL="1600276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4pPr>
            <a:lvl5pPr marL="2057498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EB9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Ubuntu regular" panose="020B0504030602030204" pitchFamily="34" charset="0"/>
                <a:ea typeface="+mn-ea"/>
                <a:cs typeface="+mn-cs"/>
              </a:defRPr>
            </a:lvl5pPr>
            <a:lvl6pPr marL="2286110" indent="0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1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63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86" indent="-228611" algn="l" defTabSz="91444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2200" i="1" dirty="0"/>
              <a:t>Interview geführt von Angela Munz, BKU-Lehrperson der Wirtschaftsschule Thun</a:t>
            </a:r>
            <a:endParaRPr lang="de-CH" sz="2200" dirty="0"/>
          </a:p>
        </p:txBody>
      </p:sp>
    </p:spTree>
    <p:extLst>
      <p:ext uri="{BB962C8B-B14F-4D97-AF65-F5344CB8AC3E}">
        <p14:creationId xmlns:p14="http://schemas.microsoft.com/office/powerpoint/2010/main" val="18169578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A9C9BB4-D1D2-6827-0218-F2154B2EE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1" b="1079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95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DFFE298-35EB-9900-59D2-485A7D7B6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9" b="1355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902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37A2248-8A3E-469F-BE13-33EF94496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369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898546BE-48C9-62F7-EFEE-02CCEBCC7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52438"/>
            <a:ext cx="9809285" cy="1325563"/>
          </a:xfrm>
        </p:spPr>
        <p:txBody>
          <a:bodyPr/>
          <a:lstStyle/>
          <a:p>
            <a:r>
              <a:rPr lang="de-CH" dirty="0"/>
              <a:t>Hinweis in </a:t>
            </a:r>
            <a:r>
              <a:rPr lang="de-CH" dirty="0" err="1"/>
              <a:t>Modulbaukausten</a:t>
            </a:r>
            <a:r>
              <a:rPr lang="de-CH" dirty="0"/>
              <a:t> zu Handlungskompetenzen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B81FE4F-6F91-A0F8-C3B2-91447AD78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2" y="1672497"/>
            <a:ext cx="7386772" cy="41566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315B5D67-9C88-755E-78EC-B096D6E97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407259" y="2551724"/>
            <a:ext cx="7441845" cy="41566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63420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7C9F1-29F9-D680-A800-0CD926F73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9D83834-DFAE-0DA1-4DB9-CF6B36A82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52438"/>
            <a:ext cx="9763125" cy="1325563"/>
          </a:xfrm>
        </p:spPr>
        <p:txBody>
          <a:bodyPr/>
          <a:lstStyle/>
          <a:p>
            <a:r>
              <a:rPr lang="de-DE" dirty="0"/>
              <a:t>Berufsfeldmarketing EDB</a:t>
            </a:r>
            <a:br>
              <a:rPr lang="de-DE" dirty="0"/>
            </a:br>
            <a:r>
              <a:rPr lang="de-DE" sz="3600" dirty="0">
                <a:latin typeface="+mn-lt"/>
              </a:rPr>
              <a:t>für ausgelernte Fachkräfte</a:t>
            </a:r>
            <a:br>
              <a:rPr lang="de-DE" dirty="0"/>
            </a:br>
            <a:endParaRPr lang="de-CH" dirty="0"/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69CBF9AE-3BBE-F2B4-0D1E-053C05710D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47039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de-DE" sz="2000" b="1" dirty="0"/>
              <a:t>Berufliches Einsatzfeld</a:t>
            </a:r>
            <a:br>
              <a:rPr lang="de-DE" sz="1800" b="1" dirty="0"/>
            </a:br>
            <a:r>
              <a:rPr lang="de-DE" sz="1800" dirty="0"/>
              <a:t>In welchen </a:t>
            </a:r>
            <a:r>
              <a:rPr lang="de-DE" sz="1800" b="1" dirty="0"/>
              <a:t>konkreten Aufgabenbereichen </a:t>
            </a:r>
            <a:r>
              <a:rPr lang="de-DE" sz="1800" dirty="0"/>
              <a:t>können </a:t>
            </a:r>
            <a:r>
              <a:rPr lang="de-DE" sz="1800" dirty="0" err="1"/>
              <a:t>Entwickler:innen</a:t>
            </a:r>
            <a:r>
              <a:rPr lang="de-DE" sz="1800" dirty="0"/>
              <a:t> digitales Business im Betrieb unmittelbar Mehrwert schaffen – und welche Tätigkeiten eignen sich besonders für den Einstieg nach der Lehre?</a:t>
            </a:r>
          </a:p>
          <a:p>
            <a:pPr>
              <a:spcBef>
                <a:spcPts val="1200"/>
              </a:spcBef>
            </a:pPr>
            <a:r>
              <a:rPr lang="de-DE" sz="2000" b="1" dirty="0"/>
              <a:t>Kompetenzschwerpunkte</a:t>
            </a:r>
            <a:br>
              <a:rPr lang="de-DE" sz="1800" b="1" dirty="0"/>
            </a:br>
            <a:r>
              <a:rPr lang="de-DE" sz="1800" dirty="0"/>
              <a:t>Welche </a:t>
            </a:r>
            <a:r>
              <a:rPr lang="de-DE" sz="1800" b="1" dirty="0"/>
              <a:t>fachlichen und überfachlichen Kompetenzen </a:t>
            </a:r>
            <a:r>
              <a:rPr lang="de-DE" sz="1800" dirty="0"/>
              <a:t>der Lernenden sind für unseren Betrieb besonders relevant – und wie lassen sie sich im Alltag gezielt nutzen?</a:t>
            </a:r>
          </a:p>
          <a:p>
            <a:pPr>
              <a:spcBef>
                <a:spcPts val="1200"/>
              </a:spcBef>
            </a:pPr>
            <a:r>
              <a:rPr lang="de-DE" sz="2000" b="1" dirty="0"/>
              <a:t>Rollenverständnis</a:t>
            </a:r>
            <a:br>
              <a:rPr lang="de-DE" sz="1800" b="1" dirty="0"/>
            </a:br>
            <a:r>
              <a:rPr lang="de-DE" sz="1800" dirty="0"/>
              <a:t>Welches </a:t>
            </a:r>
            <a:r>
              <a:rPr lang="de-DE" sz="1800" b="1" dirty="0"/>
              <a:t>Rollenprofil</a:t>
            </a:r>
            <a:r>
              <a:rPr lang="de-DE" sz="1800" dirty="0"/>
              <a:t> passt für die ersten </a:t>
            </a:r>
            <a:r>
              <a:rPr lang="de-DE" sz="1800" dirty="0" err="1"/>
              <a:t>Berufseinsteiger:innen</a:t>
            </a:r>
            <a:r>
              <a:rPr lang="de-DE" sz="1800" dirty="0"/>
              <a:t> am besten: eher operative Unterstützung, projektbezogene Mitarbeit oder die Übernahme klar definierter digitaler Teilprozesse?</a:t>
            </a:r>
          </a:p>
          <a:p>
            <a:pPr>
              <a:spcBef>
                <a:spcPts val="1200"/>
              </a:spcBef>
            </a:pPr>
            <a:r>
              <a:rPr lang="de-DE" sz="2000" b="1" dirty="0"/>
              <a:t>Entwicklungsperspektiven</a:t>
            </a:r>
            <a:br>
              <a:rPr lang="de-DE" sz="1800" b="1" dirty="0"/>
            </a:br>
            <a:r>
              <a:rPr lang="de-DE" sz="1800" dirty="0"/>
              <a:t>Welche </a:t>
            </a:r>
            <a:r>
              <a:rPr lang="de-DE" sz="1800" b="1" dirty="0"/>
              <a:t>Entwicklungsschritte</a:t>
            </a:r>
            <a:r>
              <a:rPr lang="de-DE" sz="1800" dirty="0"/>
              <a:t> können die Lernenden in den ersten 12–24 Monaten realistisch machen – und wie könnte ein sinnvoller </a:t>
            </a:r>
            <a:r>
              <a:rPr lang="de-DE" sz="1800" b="1" dirty="0"/>
              <a:t>Karrierepfad</a:t>
            </a:r>
            <a:r>
              <a:rPr lang="de-DE" sz="1800" dirty="0"/>
              <a:t> im digitalen Umfeld aussehen?</a:t>
            </a:r>
            <a:br>
              <a:rPr lang="de-DE" sz="1800" dirty="0"/>
            </a:br>
            <a:br>
              <a:rPr lang="de-DE" sz="1800" dirty="0"/>
            </a:br>
            <a:r>
              <a:rPr lang="de-CH" sz="2000" dirty="0">
                <a:solidFill>
                  <a:srgbClr val="4472C4"/>
                </a:solidFill>
                <a:sym typeface="Wingdings" panose="05000000000000000000" pitchFamily="2" charset="2"/>
              </a:rPr>
              <a:t> Austausch/</a:t>
            </a:r>
            <a:r>
              <a:rPr lang="de-CH" sz="2000" dirty="0">
                <a:solidFill>
                  <a:srgbClr val="4472C4"/>
                </a:solidFill>
              </a:rPr>
              <a:t>Diskussion im Rahmen des Apéros (und bei Bedarf am nächsten Infotreff EDB)</a:t>
            </a:r>
            <a:endParaRPr lang="de-DE" sz="1800" dirty="0">
              <a:solidFill>
                <a:srgbClr val="4472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923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WST Schriften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T_PPT_Vorlage_V1.pptx" id="{931CA488-F8EB-4268-A568-471DF4DFAEF9}" vid="{2EBAD023-01B4-4487-851F-3A249E76373C}"/>
    </a:ext>
  </a:extLst>
</a:theme>
</file>

<file path=ppt/theme/theme2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WST Schriften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ST_Format 16-10.pptx" id="{1D39540D-0DB2-4E41-9873-1B1F200CD201}" vid="{78137AA5-9061-483D-A3AE-CF4EAC913FCF}"/>
    </a:ext>
  </a:extLst>
</a:theme>
</file>

<file path=ppt/theme/theme3.xml><?xml version="1.0" encoding="utf-8"?>
<a:theme xmlns:a="http://schemas.openxmlformats.org/drawingml/2006/main" name="1_Benutzerdefiniertes Design">
  <a:themeElements>
    <a:clrScheme name="Kanton Bern">
      <a:dk1>
        <a:sysClr val="windowText" lastClr="000000"/>
      </a:dk1>
      <a:lt1>
        <a:sysClr val="window" lastClr="FFFFFF"/>
      </a:lt1>
      <a:dk2>
        <a:srgbClr val="63737B"/>
      </a:dk2>
      <a:lt2>
        <a:srgbClr val="B1B9BD"/>
      </a:lt2>
      <a:accent1>
        <a:srgbClr val="3C505A"/>
      </a:accent1>
      <a:accent2>
        <a:srgbClr val="96D7F0"/>
      </a:accent2>
      <a:accent3>
        <a:srgbClr val="A0C7A0"/>
      </a:accent3>
      <a:accent4>
        <a:srgbClr val="E1D2C6"/>
      </a:accent4>
      <a:accent5>
        <a:srgbClr val="644B41"/>
      </a:accent5>
      <a:accent6>
        <a:srgbClr val="EA161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 PowerPoint DE.potx" id="{E35E844B-C969-45C1-85DE-B7ED56A30097}" vid="{9CD5C389-EEA3-4CD9-ADDA-01A292F3BE0D}"/>
    </a:ext>
  </a:extLst>
</a:theme>
</file>

<file path=ppt/theme/theme4.xml><?xml version="1.0" encoding="utf-8"?>
<a:theme xmlns:a="http://schemas.openxmlformats.org/drawingml/2006/main" name="2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1D22F118050A49B620373152BA8F48" ma:contentTypeVersion="10" ma:contentTypeDescription="Ein neues Dokument erstellen." ma:contentTypeScope="" ma:versionID="a617610af42c23c6638615cc87016d89">
  <xsd:schema xmlns:xsd="http://www.w3.org/2001/XMLSchema" xmlns:xs="http://www.w3.org/2001/XMLSchema" xmlns:p="http://schemas.microsoft.com/office/2006/metadata/properties" xmlns:ns2="d4ee347d-e3a7-44bb-bafc-7721ee81f6a0" xmlns:ns3="1e0be5ce-c68d-45bb-9095-7b0db1346dfa" targetNamespace="http://schemas.microsoft.com/office/2006/metadata/properties" ma:root="true" ma:fieldsID="64b4f9c8a38ef8554b2131e808990ccd" ns2:_="" ns3:_="">
    <xsd:import namespace="d4ee347d-e3a7-44bb-bafc-7721ee81f6a0"/>
    <xsd:import namespace="1e0be5ce-c68d-45bb-9095-7b0db1346d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e347d-e3a7-44bb-bafc-7721ee81f6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1a3072ce-60bd-4e2a-a978-4d950026fb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0be5ce-c68d-45bb-9095-7b0db1346df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6777f42-590c-465d-a125-e5355dddc9d3}" ma:internalName="TaxCatchAll" ma:showField="CatchAllData" ma:web="1e0be5ce-c68d-45bb-9095-7b0db1346d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4ee347d-e3a7-44bb-bafc-7721ee81f6a0">
      <Terms xmlns="http://schemas.microsoft.com/office/infopath/2007/PartnerControls"/>
    </lcf76f155ced4ddcb4097134ff3c332f>
    <TaxCatchAll xmlns="1e0be5ce-c68d-45bb-9095-7b0db1346dfa" xsi:nil="true"/>
  </documentManagement>
</p:properties>
</file>

<file path=customXml/itemProps1.xml><?xml version="1.0" encoding="utf-8"?>
<ds:datastoreItem xmlns:ds="http://schemas.openxmlformats.org/officeDocument/2006/customXml" ds:itemID="{A80C08E6-3025-4C87-97B1-3BC5079BCE44}">
  <ds:schemaRefs>
    <ds:schemaRef ds:uri="1e0be5ce-c68d-45bb-9095-7b0db1346dfa"/>
    <ds:schemaRef ds:uri="d4ee347d-e3a7-44bb-bafc-7721ee81f6a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D36A59E-E22E-473B-9878-5F19EEF1B9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6E20F8-E09D-463B-B167-9AC49E0C8828}">
  <ds:schemaRefs>
    <ds:schemaRef ds:uri="http://purl.org/dc/dcmitype/"/>
    <ds:schemaRef ds:uri="http://purl.org/dc/elements/1.1/"/>
    <ds:schemaRef ds:uri="d4ee347d-e3a7-44bb-bafc-7721ee81f6a0"/>
    <ds:schemaRef ds:uri="http://www.w3.org/XML/1998/namespace"/>
    <ds:schemaRef ds:uri="1e0be5ce-c68d-45bb-9095-7b0db1346dfa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1467</Words>
  <Application>Microsoft Office PowerPoint</Application>
  <PresentationFormat>Breitbild</PresentationFormat>
  <Paragraphs>252</Paragraphs>
  <Slides>34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14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34</vt:i4>
      </vt:variant>
    </vt:vector>
  </HeadingPairs>
  <TitlesOfParts>
    <vt:vector size="52" baseType="lpstr">
      <vt:lpstr>ＭＳ Ｐゴシック</vt:lpstr>
      <vt:lpstr>Aptos</vt:lpstr>
      <vt:lpstr>Aptos Display</vt:lpstr>
      <vt:lpstr>Arial</vt:lpstr>
      <vt:lpstr>Calibri</vt:lpstr>
      <vt:lpstr>Euclid Circular B</vt:lpstr>
      <vt:lpstr>Lucida Grande</vt:lpstr>
      <vt:lpstr>Lucida Sans</vt:lpstr>
      <vt:lpstr>Segoe UI</vt:lpstr>
      <vt:lpstr>Segoe UI Semibold</vt:lpstr>
      <vt:lpstr>Symbol</vt:lpstr>
      <vt:lpstr>Ubuntu regular</vt:lpstr>
      <vt:lpstr>Verdana</vt:lpstr>
      <vt:lpstr>Wingdings</vt:lpstr>
      <vt:lpstr>Office</vt:lpstr>
      <vt:lpstr>1_Office</vt:lpstr>
      <vt:lpstr>1_Benutzerdefiniertes Design</vt:lpstr>
      <vt:lpstr>2_Office</vt:lpstr>
      <vt:lpstr>8. Infotreff  für Lehrbetriebe – Entwickler:in  digitales Business</vt:lpstr>
      <vt:lpstr>Programm</vt:lpstr>
      <vt:lpstr>Informationen von der OdA</vt:lpstr>
      <vt:lpstr>PowerPoint-Präsentation</vt:lpstr>
      <vt:lpstr>Anzahl EDB-Lernende  Start Sommer 2026</vt:lpstr>
      <vt:lpstr>PowerPoint-Präsentation</vt:lpstr>
      <vt:lpstr>PowerPoint-Präsentation</vt:lpstr>
      <vt:lpstr>Personelles – Austritte per 31.7.26</vt:lpstr>
      <vt:lpstr>Personelles – Eintritte per 1.8.26</vt:lpstr>
      <vt:lpstr>Gesamtübersicht Stundenplan  Semesterplanung</vt:lpstr>
      <vt:lpstr>Schultage EFZ und BM1  Schuljahr 27/28</vt:lpstr>
      <vt:lpstr>Schultage EFZ und BM1  Schuljahr 27/28</vt:lpstr>
      <vt:lpstr>PowerPoint-Präsentation</vt:lpstr>
      <vt:lpstr>PowerPoint-Präsentation</vt:lpstr>
      <vt:lpstr>Swissskills –  neuer Skill «Digital Business»</vt:lpstr>
      <vt:lpstr>Erstes Qualifikationsverfahren Finale Informationen</vt:lpstr>
      <vt:lpstr>Qualifikationsverfahren EFZ</vt:lpstr>
      <vt:lpstr>Qualifikationsverfahren EFZ mit BM 1</vt:lpstr>
      <vt:lpstr>8. Infotreff für EDB-Lehrbetriebe QV2027</vt:lpstr>
      <vt:lpstr>Inhalt</vt:lpstr>
      <vt:lpstr>Vorstellung</vt:lpstr>
      <vt:lpstr>Allgemeine Informationen</vt:lpstr>
      <vt:lpstr>Wichtige Dokumente</vt:lpstr>
      <vt:lpstr>Zeitstrahl – wichtige Termine</vt:lpstr>
      <vt:lpstr>Einsatz von KI-Tools</vt:lpstr>
      <vt:lpstr>Infoveranstaltung für KAND und VF</vt:lpstr>
      <vt:lpstr>Abschluss</vt:lpstr>
      <vt:lpstr>Aufbau Ausbildungskonzepts am Beispiel der AEK Bank 1826</vt:lpstr>
      <vt:lpstr>Ablauf Interview</vt:lpstr>
      <vt:lpstr>PowerPoint-Präsentation</vt:lpstr>
      <vt:lpstr>PowerPoint-Präsentation</vt:lpstr>
      <vt:lpstr>PowerPoint-Präsentation</vt:lpstr>
      <vt:lpstr>Hinweis in Modulbaukausten zu Handlungskompetenzen</vt:lpstr>
      <vt:lpstr>Berufsfeldmarketing EDB für ausgelernte Fachkräfte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Eliane Gees</dc:creator>
  <cp:lastModifiedBy>Peter Lüthi</cp:lastModifiedBy>
  <cp:revision>3</cp:revision>
  <dcterms:created xsi:type="dcterms:W3CDTF">2018-06-20T13:44:06Z</dcterms:created>
  <dcterms:modified xsi:type="dcterms:W3CDTF">2026-10-14T09:56:06Z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0x010100631D22F118050A49B620373152BA8F48</vt:lpwstr>
  </property>
  <property fmtid="{D5CDD505-2E9C-101B-9397-08002B2CF9AE}" pid="3" name="Order">
    <vt:lpwstr>10100.0000000000</vt:lpwstr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lpwstr/>
  </property>
  <property fmtid="{D5CDD505-2E9C-101B-9397-08002B2CF9AE}" pid="10" name="MediaServiceImageTags">
    <vt:lpwstr/>
  </property>
</Properties>
</file>